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2918400" cy="43891200"/>
  <p:notesSz cx="16002000" cy="26974800"/>
  <p:defaultTextStyle>
    <a:defPPr>
      <a:defRPr lang="en-US"/>
    </a:defPPr>
    <a:lvl1pPr marL="0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8016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6032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24048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32066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40082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48098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56114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64130" algn="l" defTabSz="5016032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 userDrawn="1">
          <p15:clr>
            <a:srgbClr val="A4A3A4"/>
          </p15:clr>
        </p15:guide>
        <p15:guide id="9" pos="136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1D39"/>
    <a:srgbClr val="B4B4B4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0AD05-1FB8-2547-AB8F-E911D777DC81}" v="225" dt="2023-09-26T21:52:08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6727" autoAdjust="0"/>
  </p:normalViewPr>
  <p:slideViewPr>
    <p:cSldViewPr showGuides="1">
      <p:cViewPr>
        <p:scale>
          <a:sx n="50" d="100"/>
          <a:sy n="50" d="100"/>
        </p:scale>
        <p:origin x="736" y="-7312"/>
      </p:cViewPr>
      <p:guideLst>
        <p:guide orient="horz" pos="768"/>
        <p:guide pos="136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a McCall" userId="2ffdf8e6-90d1-4f55-b0be-92eca3065d28" providerId="ADAL" clId="{1FA0AD05-1FB8-2547-AB8F-E911D777DC81}"/>
    <pc:docChg chg="undo custSel modSld">
      <pc:chgData name="Marcia McCall" userId="2ffdf8e6-90d1-4f55-b0be-92eca3065d28" providerId="ADAL" clId="{1FA0AD05-1FB8-2547-AB8F-E911D777DC81}" dt="2023-09-26T21:58:49.207" v="2093" actId="113"/>
      <pc:docMkLst>
        <pc:docMk/>
      </pc:docMkLst>
      <pc:sldChg chg="addSp delSp modSp mod">
        <pc:chgData name="Marcia McCall" userId="2ffdf8e6-90d1-4f55-b0be-92eca3065d28" providerId="ADAL" clId="{1FA0AD05-1FB8-2547-AB8F-E911D777DC81}" dt="2023-09-26T21:58:49.207" v="2093" actId="113"/>
        <pc:sldMkLst>
          <pc:docMk/>
          <pc:sldMk cId="885656096" sldId="258"/>
        </pc:sldMkLst>
        <pc:spChg chg="add del mod">
          <ac:chgData name="Marcia McCall" userId="2ffdf8e6-90d1-4f55-b0be-92eca3065d28" providerId="ADAL" clId="{1FA0AD05-1FB8-2547-AB8F-E911D777DC81}" dt="2023-09-26T21:48:33.722" v="2059"/>
          <ac:spMkLst>
            <pc:docMk/>
            <pc:sldMk cId="885656096" sldId="258"/>
            <ac:spMk id="3" creationId="{AB2E3840-7E11-1859-AC63-E2ED6DB3BF7B}"/>
          </ac:spMkLst>
        </pc:spChg>
        <pc:spChg chg="mod">
          <ac:chgData name="Marcia McCall" userId="2ffdf8e6-90d1-4f55-b0be-92eca3065d28" providerId="ADAL" clId="{1FA0AD05-1FB8-2547-AB8F-E911D777DC81}" dt="2023-09-26T21:55:57.566" v="2083" actId="20577"/>
          <ac:spMkLst>
            <pc:docMk/>
            <pc:sldMk cId="885656096" sldId="258"/>
            <ac:spMk id="4" creationId="{2A37BCA0-F00B-B14B-A88C-DC195F516ED9}"/>
          </ac:spMkLst>
        </pc:spChg>
        <pc:spChg chg="mod">
          <ac:chgData name="Marcia McCall" userId="2ffdf8e6-90d1-4f55-b0be-92eca3065d28" providerId="ADAL" clId="{1FA0AD05-1FB8-2547-AB8F-E911D777DC81}" dt="2023-09-26T21:47:45.061" v="2055" actId="14100"/>
          <ac:spMkLst>
            <pc:docMk/>
            <pc:sldMk cId="885656096" sldId="258"/>
            <ac:spMk id="5" creationId="{DA1BCE88-E7DC-D846-B2C8-6E0E09040A97}"/>
          </ac:spMkLst>
        </pc:spChg>
        <pc:spChg chg="mod">
          <ac:chgData name="Marcia McCall" userId="2ffdf8e6-90d1-4f55-b0be-92eca3065d28" providerId="ADAL" clId="{1FA0AD05-1FB8-2547-AB8F-E911D777DC81}" dt="2023-09-26T21:58:49.207" v="2093" actId="113"/>
          <ac:spMkLst>
            <pc:docMk/>
            <pc:sldMk cId="885656096" sldId="258"/>
            <ac:spMk id="6" creationId="{F49BE36E-F342-3849-994B-B47EEE8598E0}"/>
          </ac:spMkLst>
        </pc:spChg>
        <pc:graphicFrameChg chg="add del mod">
          <ac:chgData name="Marcia McCall" userId="2ffdf8e6-90d1-4f55-b0be-92eca3065d28" providerId="ADAL" clId="{1FA0AD05-1FB8-2547-AB8F-E911D777DC81}" dt="2023-09-26T17:24:30.040" v="1507"/>
          <ac:graphicFrameMkLst>
            <pc:docMk/>
            <pc:sldMk cId="885656096" sldId="258"/>
            <ac:graphicFrameMk id="2" creationId="{FB34BFE9-BBBC-958E-236F-6CB84770C9BA}"/>
          </ac:graphicFrameMkLst>
        </pc:graphicFrameChg>
        <pc:graphicFrameChg chg="mod modGraphic">
          <ac:chgData name="Marcia McCall" userId="2ffdf8e6-90d1-4f55-b0be-92eca3065d28" providerId="ADAL" clId="{1FA0AD05-1FB8-2547-AB8F-E911D777DC81}" dt="2023-09-26T21:57:07.500" v="2084" actId="20577"/>
          <ac:graphicFrameMkLst>
            <pc:docMk/>
            <pc:sldMk cId="885656096" sldId="258"/>
            <ac:graphicFrameMk id="15" creationId="{5CF7BF95-3D09-C2AB-FB60-0C6DF7891834}"/>
          </ac:graphicFrameMkLst>
        </pc:graphicFrameChg>
        <pc:graphicFrameChg chg="mod">
          <ac:chgData name="Marcia McCall" userId="2ffdf8e6-90d1-4f55-b0be-92eca3065d28" providerId="ADAL" clId="{1FA0AD05-1FB8-2547-AB8F-E911D777DC81}" dt="2023-09-26T21:52:08.902" v="2080" actId="404"/>
          <ac:graphicFrameMkLst>
            <pc:docMk/>
            <pc:sldMk cId="885656096" sldId="258"/>
            <ac:graphicFrameMk id="16" creationId="{5192D932-3857-A5E8-D726-9B02D30C2DAD}"/>
          </ac:graphicFrameMkLst>
        </pc:graphicFrameChg>
        <pc:graphicFrameChg chg="mod modGraphic">
          <ac:chgData name="Marcia McCall" userId="2ffdf8e6-90d1-4f55-b0be-92eca3065d28" providerId="ADAL" clId="{1FA0AD05-1FB8-2547-AB8F-E911D777DC81}" dt="2023-09-26T21:57:24.716" v="2091" actId="20577"/>
          <ac:graphicFrameMkLst>
            <pc:docMk/>
            <pc:sldMk cId="885656096" sldId="258"/>
            <ac:graphicFrameMk id="19" creationId="{77D3FEF6-898B-DA08-C8F8-C1A709440AD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rgbClr val="781D3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800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Tobacco Use Intervention Model</a:t>
            </a:r>
          </a:p>
        </c:rich>
      </c:tx>
      <c:layout>
        <c:manualLayout>
          <c:xMode val="edge"/>
          <c:yMode val="edge"/>
          <c:x val="0.17395427844706005"/>
          <c:y val="3.01361504295597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rgbClr val="781D3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Sheet1!$D$4</c:f>
              <c:strCache>
                <c:ptCount val="1"/>
                <c:pt idx="0">
                  <c:v>#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6E-C742-A244-694523111B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6E-C742-A244-694523111B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86E-C742-A244-694523111BB4}"/>
              </c:ext>
            </c:extLst>
          </c:dPt>
          <c:dLbls>
            <c:spPr>
              <a:solidFill>
                <a:schemeClr val="bg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Sheet1!$C$5:$C$7</c:f>
              <c:strCache>
                <c:ptCount val="3"/>
                <c:pt idx="0">
                  <c:v>5A Ask-Advise-Assess-Assist-Arrange</c:v>
                </c:pt>
                <c:pt idx="1">
                  <c:v>5A derivative e.g. Ask-Advise-Connect</c:v>
                </c:pt>
                <c:pt idx="2">
                  <c:v>Not reported</c:v>
                </c:pt>
              </c:strCache>
            </c:strRef>
          </c:cat>
          <c:val>
            <c:numRef>
              <c:f>Sheet1!$D$5:$D$7</c:f>
              <c:numCache>
                <c:formatCode>General</c:formatCode>
                <c:ptCount val="3"/>
                <c:pt idx="0">
                  <c:v>22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9F-9342-A9C9-2BC44EF86E4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671011968280606"/>
          <c:y val="0.18746072810952522"/>
          <c:w val="0.2738576656580361"/>
          <c:h val="0.6880560733558672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bg2">
          <a:lumMod val="2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934200" cy="1352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064625" y="0"/>
            <a:ext cx="6934200" cy="1352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4E6B7-3C96-914B-BF18-A9AA325C0192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6288" y="3371850"/>
            <a:ext cx="6829425" cy="9104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00200" y="12980988"/>
            <a:ext cx="12801600" cy="10621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5622250"/>
            <a:ext cx="6934200" cy="1352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064625" y="25622250"/>
            <a:ext cx="6934200" cy="1352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09490-AAEE-BD4C-B93A-660063611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5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E63A4AB-3662-9B4F-83FE-1F7610EECD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9308" y="8915400"/>
            <a:ext cx="9132094" cy="31724601"/>
          </a:xfrm>
          <a:prstGeom prst="rect">
            <a:avLst/>
          </a:prstGeom>
        </p:spPr>
        <p:txBody>
          <a:bodyPr/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Edit Master text styles – Body copy is Arial 32 point. Subheads are All CAPS, Arial BOLD, 40 point, Gold,  BOLD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A1D48423-E483-E54A-9444-B647F7BC6B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887200" y="8915400"/>
            <a:ext cx="9144000" cy="31724601"/>
          </a:xfrm>
          <a:prstGeom prst="rect">
            <a:avLst/>
          </a:prstGeom>
        </p:spPr>
        <p:txBody>
          <a:bodyPr/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Edit Master text styles – Body copy is Arial 32 point. Subheads are All CAPS, Arial BOLD, 40 point, Gold,  BOLD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64CD7E5E-8520-554F-91D5-A6FC037872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717000" y="8915400"/>
            <a:ext cx="9144000" cy="31724601"/>
          </a:xfrm>
          <a:prstGeom prst="rect">
            <a:avLst/>
          </a:prstGeom>
        </p:spPr>
        <p:txBody>
          <a:bodyPr/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Edit Master text styles – Body copy is Arial 32 point. Subheads are All CAPS, Arial BOLD, 40 point, Gold,  BOLD</a:t>
            </a:r>
          </a:p>
        </p:txBody>
      </p:sp>
      <p:sp>
        <p:nvSpPr>
          <p:cNvPr id="7" name="Title Placeholder 12">
            <a:extLst>
              <a:ext uri="{FF2B5EF4-FFF2-40B4-BE49-F238E27FC236}">
                <a16:creationId xmlns:a16="http://schemas.microsoft.com/office/drawing/2014/main" id="{3BA46356-BA1C-B849-926E-B78F452295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400" y="6042660"/>
            <a:ext cx="31927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8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Name, Department and Institution here. Arial italic 28 point, White</a:t>
            </a:r>
            <a:br>
              <a:rPr lang="en-US" dirty="0"/>
            </a:br>
            <a:r>
              <a:rPr lang="en-US" dirty="0"/>
              <a:t>Name, Department and Institution here. Arial italic 28 point, White</a:t>
            </a:r>
          </a:p>
        </p:txBody>
      </p:sp>
      <p:sp>
        <p:nvSpPr>
          <p:cNvPr id="8" name="Text Placeholder 37">
            <a:extLst>
              <a:ext uri="{FF2B5EF4-FFF2-40B4-BE49-F238E27FC236}">
                <a16:creationId xmlns:a16="http://schemas.microsoft.com/office/drawing/2014/main" id="{C755F32F-5029-9140-B68B-C08661CA79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15000" y="457200"/>
            <a:ext cx="21564600" cy="55854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8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style, Arial Bold 80pt, </a:t>
            </a:r>
            <a:br>
              <a:rPr lang="en-US" dirty="0"/>
            </a:br>
            <a:r>
              <a:rPr lang="en-US" dirty="0"/>
              <a:t>white, max of two lines 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02945B7-5196-264E-BBDF-B45C4505AC5D}"/>
              </a:ext>
            </a:extLst>
          </p:cNvPr>
          <p:cNvGrpSpPr/>
          <p:nvPr userDrawn="1"/>
        </p:nvGrpSpPr>
        <p:grpSpPr>
          <a:xfrm>
            <a:off x="457200" y="457200"/>
            <a:ext cx="32118300" cy="7391400"/>
            <a:chOff x="457200" y="457200"/>
            <a:chExt cx="42976800" cy="7391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19089D-01E8-C04D-AD21-56A5D77500AD}"/>
                </a:ext>
              </a:extLst>
            </p:cNvPr>
            <p:cNvSpPr/>
            <p:nvPr userDrawn="1"/>
          </p:nvSpPr>
          <p:spPr>
            <a:xfrm>
              <a:off x="457200" y="457200"/>
              <a:ext cx="42976800" cy="5486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EEE971B-A0BA-7044-89B2-1ADBC98A4A17}"/>
                </a:ext>
              </a:extLst>
            </p:cNvPr>
            <p:cNvSpPr/>
            <p:nvPr userDrawn="1"/>
          </p:nvSpPr>
          <p:spPr>
            <a:xfrm>
              <a:off x="457200" y="5943600"/>
              <a:ext cx="42976800" cy="1905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C8A3581C-FBD3-A34D-8A5A-DC8DC67CA2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0702" y="2049970"/>
            <a:ext cx="4740498" cy="19455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9A4DEFB-0BB7-944E-B876-31E481E3D7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20000"/>
          </a:blip>
          <a:stretch>
            <a:fillRect/>
          </a:stretch>
        </p:blipFill>
        <p:spPr>
          <a:xfrm>
            <a:off x="27279600" y="685800"/>
            <a:ext cx="6172200" cy="61722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31ACB53-9B23-B34A-B4F3-3DCD4845FD81}"/>
              </a:ext>
            </a:extLst>
          </p:cNvPr>
          <p:cNvSpPr/>
          <p:nvPr userDrawn="1"/>
        </p:nvSpPr>
        <p:spPr>
          <a:xfrm>
            <a:off x="312420" y="42093820"/>
            <a:ext cx="32263080" cy="11877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FB3B16-92C7-174B-8AFA-7FA40856740C}"/>
              </a:ext>
            </a:extLst>
          </p:cNvPr>
          <p:cNvSpPr txBox="1"/>
          <p:nvPr userDrawn="1"/>
        </p:nvSpPr>
        <p:spPr>
          <a:xfrm>
            <a:off x="8014051" y="42291000"/>
            <a:ext cx="168598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25080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Wake Forest University School of Medicine is the academic core of Atrium Health.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015982" rtl="0" eaLnBrk="1" latinLnBrk="0" hangingPunct="1">
        <a:spcBef>
          <a:spcPct val="0"/>
        </a:spcBef>
        <a:buNone/>
        <a:defRPr sz="5400" b="0" kern="120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0" marR="0" indent="0" algn="l" defTabSz="501598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4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28575" indent="0" algn="l" defTabSz="5015982" rtl="0" eaLnBrk="1" latinLnBrk="0" hangingPunct="1">
        <a:spcBef>
          <a:spcPct val="20000"/>
        </a:spcBef>
        <a:buFont typeface="Arial" pitchFamily="34" charset="0"/>
        <a:buNone/>
        <a:tabLst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28575" indent="0" algn="l" defTabSz="5015982" rtl="0" eaLnBrk="1" latinLnBrk="0" hangingPunct="1">
        <a:spcBef>
          <a:spcPct val="20000"/>
        </a:spcBef>
        <a:buFont typeface="Arial" pitchFamily="34" charset="0"/>
        <a:buNone/>
        <a:tabLst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" indent="0" algn="l" defTabSz="5015982" rtl="0" eaLnBrk="1" latinLnBrk="0" hangingPunct="1">
        <a:spcBef>
          <a:spcPct val="20000"/>
        </a:spcBef>
        <a:buFont typeface="Arial" pitchFamily="34" charset="0"/>
        <a:buNone/>
        <a:tabLst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28575" indent="0" algn="l" defTabSz="5015982" rtl="0" eaLnBrk="1" latinLnBrk="0" hangingPunct="1">
        <a:spcBef>
          <a:spcPct val="20000"/>
        </a:spcBef>
        <a:buFont typeface="Arial" pitchFamily="34" charset="0"/>
        <a:buNone/>
        <a:tabLst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93952" indent="-1253996" algn="l" defTabSz="501598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1943" indent="-1253996" algn="l" defTabSz="501598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9934" indent="-1253996" algn="l" defTabSz="501598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7925" indent="-1253996" algn="l" defTabSz="5015982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991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5982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23973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1966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9957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7948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5939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3930" algn="l" defTabSz="5015982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6" userDrawn="1">
          <p15:clr>
            <a:srgbClr val="F26B43"/>
          </p15:clr>
        </p15:guide>
        <p15:guide id="2" orient="horz" pos="384" userDrawn="1">
          <p15:clr>
            <a:srgbClr val="F26B43"/>
          </p15:clr>
        </p15:guide>
        <p15:guide id="3" pos="20520" userDrawn="1">
          <p15:clr>
            <a:srgbClr val="F26B43"/>
          </p15:clr>
        </p15:guide>
        <p15:guide id="4" orient="horz" pos="27264" userDrawn="1">
          <p15:clr>
            <a:srgbClr val="F26B43"/>
          </p15:clr>
        </p15:guide>
        <p15:guide id="7" pos="1296" userDrawn="1">
          <p15:clr>
            <a:srgbClr val="F26B43"/>
          </p15:clr>
        </p15:guide>
        <p15:guide id="14" pos="19440" userDrawn="1">
          <p15:clr>
            <a:srgbClr val="F26B43"/>
          </p15:clr>
        </p15:guide>
        <p15:guide id="15" pos="7056" userDrawn="1">
          <p15:clr>
            <a:srgbClr val="F26B43"/>
          </p15:clr>
        </p15:guide>
        <p15:guide id="16" pos="7488" userDrawn="1">
          <p15:clr>
            <a:srgbClr val="F26B43"/>
          </p15:clr>
        </p15:guide>
        <p15:guide id="17" pos="13248" userDrawn="1">
          <p15:clr>
            <a:srgbClr val="F26B43"/>
          </p15:clr>
        </p15:guide>
        <p15:guide id="18" pos="13680" userDrawn="1">
          <p15:clr>
            <a:srgbClr val="F26B43"/>
          </p15:clr>
        </p15:guide>
        <p15:guide id="19" orient="horz" pos="7680" userDrawn="1">
          <p15:clr>
            <a:srgbClr val="F26B43"/>
          </p15:clr>
        </p15:guide>
        <p15:guide id="20" orient="horz" pos="256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7BCA0-F00B-B14B-A88C-DC195F516E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69308" y="8915400"/>
            <a:ext cx="9132094" cy="32765999"/>
          </a:xfrm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Problem and Opportunity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adverse health risks of tobacco use </a:t>
            </a:r>
            <a:r>
              <a:rPr lang="en-US" dirty="0">
                <a:latin typeface="Arial" pitchFamily="34" charset="0"/>
                <a:cs typeface="Arial" pitchFamily="34" charset="0"/>
              </a:rPr>
              <a:t>are well-established, and the health benefits of quitting are clear, even after long-term use. Two of three adults who smoke are interested in quitting, of whom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half report trying to quit </a:t>
            </a:r>
            <a:r>
              <a:rPr lang="en-US" dirty="0">
                <a:latin typeface="Arial" pitchFamily="34" charset="0"/>
                <a:cs typeface="Arial" pitchFamily="34" charset="0"/>
              </a:rPr>
              <a:t>in the past year, most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without evidence-based methods. Fewer than 1 in 10 succeed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To improve patient access to tobacco use information and effective treatment, the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5A brief intervention model was designed for primary care settings</a:t>
            </a:r>
            <a:r>
              <a:rPr lang="en-US" dirty="0">
                <a:latin typeface="Arial" pitchFamily="34" charset="0"/>
                <a:cs typeface="Arial" pitchFamily="34" charset="0"/>
              </a:rPr>
              <a:t>, encouraging providers to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Ask</a:t>
            </a:r>
            <a:r>
              <a:rPr lang="en-US" dirty="0">
                <a:latin typeface="Arial" pitchFamily="34" charset="0"/>
                <a:cs typeface="Arial" pitchFamily="34" charset="0"/>
              </a:rPr>
              <a:t> about tobacco use,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Advise</a:t>
            </a:r>
            <a:r>
              <a:rPr lang="en-US" dirty="0">
                <a:latin typeface="Arial" pitchFamily="34" charset="0"/>
                <a:cs typeface="Arial" pitchFamily="34" charset="0"/>
              </a:rPr>
              <a:t> quitting,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Assess</a:t>
            </a:r>
            <a:r>
              <a:rPr lang="en-US" dirty="0">
                <a:latin typeface="Arial" pitchFamily="34" charset="0"/>
                <a:cs typeface="Arial" pitchFamily="34" charset="0"/>
              </a:rPr>
              <a:t> willingness to quit,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Assist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treatment options including medication and referral, and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Arrange</a:t>
            </a:r>
            <a:r>
              <a:rPr lang="en-US" dirty="0">
                <a:latin typeface="Arial" pitchFamily="34" charset="0"/>
                <a:cs typeface="Arial" pitchFamily="34" charset="0"/>
              </a:rPr>
              <a:t> to follow-up at subsequent visits. Providers routinely Ask and Advise, but Assess, Assist, and Arrange at fewer than one-third of visits.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Providers cite lack of time, training, reimbursement, and awareness of treatment options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sz="4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4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Objective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Implementation science offers strategies to facilitate uptake of evidence-based interventions such as the 5As. Our objective was to conduct a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systematic review to identify, synthesize, and evaluate implementation research regarding tobacco use interventions in primary care settings </a:t>
            </a:r>
            <a:r>
              <a:rPr lang="en-US" dirty="0">
                <a:latin typeface="Arial" pitchFamily="34" charset="0"/>
                <a:cs typeface="Arial" pitchFamily="34" charset="0"/>
              </a:rPr>
              <a:t>to guide practice and future research.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40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Methods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Publications</a:t>
            </a:r>
            <a:r>
              <a:rPr lang="en-US" dirty="0"/>
              <a:t>: </a:t>
            </a:r>
            <a:r>
              <a:rPr lang="en-US" b="1" dirty="0"/>
              <a:t>in English, any date or country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Study designs</a:t>
            </a:r>
            <a:r>
              <a:rPr lang="en-US" dirty="0"/>
              <a:t>: </a:t>
            </a:r>
            <a:r>
              <a:rPr lang="en-US" b="1" dirty="0"/>
              <a:t>implementation studies</a:t>
            </a:r>
            <a:r>
              <a:rPr lang="en-US" dirty="0"/>
              <a:t> of any research design, pursuing </a:t>
            </a:r>
            <a:r>
              <a:rPr lang="en-US" b="1" dirty="0"/>
              <a:t>system change</a:t>
            </a:r>
            <a:r>
              <a:rPr lang="en-US" dirty="0"/>
              <a:t> by involving at least two primary care practices, two implementation methods, and one implementation outcome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Participants and settings</a:t>
            </a:r>
            <a:r>
              <a:rPr lang="en-US" dirty="0"/>
              <a:t>: patients of any age in </a:t>
            </a:r>
            <a:r>
              <a:rPr lang="en-US" b="1" dirty="0"/>
              <a:t>outpatient primary care</a:t>
            </a:r>
            <a:r>
              <a:rPr lang="en-US" dirty="0"/>
              <a:t> (family medicine, general medicine, general practice, internal medicine, obstetrics gynecology, and pediatrics)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Protocol</a:t>
            </a:r>
            <a:r>
              <a:rPr lang="en-US" dirty="0"/>
              <a:t>: a priori protocol registered in </a:t>
            </a:r>
            <a:r>
              <a:rPr lang="en-US" b="1" dirty="0"/>
              <a:t>PROSPERO</a:t>
            </a:r>
            <a:r>
              <a:rPr lang="en-US" dirty="0"/>
              <a:t> (CRD42022300381, 3/27/22), using </a:t>
            </a:r>
            <a:r>
              <a:rPr lang="en-US" b="1" dirty="0"/>
              <a:t>Preferred Reporting Items for Systematic Reviews and Meta-Analyses </a:t>
            </a:r>
            <a:r>
              <a:rPr lang="en-US" dirty="0"/>
              <a:t>(PRISMA)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Search</a:t>
            </a:r>
            <a:r>
              <a:rPr lang="en-US" dirty="0"/>
              <a:t>: comprehensive multiple database, hand, and gray literature searches from </a:t>
            </a:r>
            <a:r>
              <a:rPr lang="en-US" b="1" dirty="0"/>
              <a:t>February 2020 to March 2022</a:t>
            </a:r>
            <a:r>
              <a:rPr lang="en-US" dirty="0"/>
              <a:t> (now being updated)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Screening</a:t>
            </a:r>
            <a:r>
              <a:rPr lang="en-US" dirty="0"/>
              <a:t>: used </a:t>
            </a:r>
            <a:r>
              <a:rPr lang="en-US" b="1" dirty="0"/>
              <a:t>Covidence</a:t>
            </a:r>
            <a:r>
              <a:rPr lang="en-US" dirty="0"/>
              <a:t> review software. Three reviewers met regularly for nine months to review differences, discuss criteria, and decide on inclusion and exclusion of studies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Synthesis and Evaluation</a:t>
            </a:r>
            <a:r>
              <a:rPr lang="en-US" dirty="0"/>
              <a:t>: synthesized with the </a:t>
            </a:r>
            <a:r>
              <a:rPr lang="en-US" b="1" dirty="0"/>
              <a:t>Joanna Briggs Institute convergent integrated approach </a:t>
            </a:r>
            <a:r>
              <a:rPr lang="en-US" dirty="0"/>
              <a:t>for mixed methods systematic reviews.  Evaluated using guidelines of the </a:t>
            </a:r>
            <a:r>
              <a:rPr lang="en-US" b="1" dirty="0"/>
              <a:t>Practical, Robust Implementation and Sustainability Model </a:t>
            </a:r>
            <a:r>
              <a:rPr lang="en-US" dirty="0"/>
              <a:t>(</a:t>
            </a:r>
            <a:r>
              <a:rPr lang="en-US" b="1" dirty="0"/>
              <a:t>PRISM)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dirty="0"/>
              <a:t>the</a:t>
            </a:r>
            <a:r>
              <a:rPr lang="en-US" b="1" dirty="0"/>
              <a:t> 5As brief intervention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i="1" dirty="0"/>
              <a:t>Quality assessment</a:t>
            </a:r>
            <a:r>
              <a:rPr lang="en-US" dirty="0"/>
              <a:t>: with </a:t>
            </a:r>
            <a:r>
              <a:rPr lang="en-US" b="1" dirty="0"/>
              <a:t>Mixed Methods Appraisal Tool</a:t>
            </a:r>
            <a:r>
              <a:rPr lang="en-US" dirty="0"/>
              <a:t> </a:t>
            </a:r>
            <a:r>
              <a:rPr lang="en-US" sz="2400" dirty="0"/>
              <a:t>(not reported here)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BCE88-E7DC-D846-B2C8-6E0E09040A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887200" y="8915400"/>
            <a:ext cx="9144000" cy="32765999"/>
          </a:xfrm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>
              <a:lnSpc>
                <a:spcPct val="110000"/>
              </a:lnSpc>
              <a:spcAft>
                <a:spcPts val="2400"/>
              </a:spcAft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Study Characteristics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Arial" pitchFamily="34" charset="0"/>
                <a:cs typeface="Arial" pitchFamily="34" charset="0"/>
              </a:rPr>
              <a:t>37 studies of 31 unique implementations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taking place in Australia (1), Canada (3), Germany (2), New Zealand (1), United States (30). 9 were pilot studies. Implementation or economic models were used by 8 studies, most frequently the Consolidated Framework for Implementation Research (CFIR) and the Reach, Effectiveness, Adoption, Implementation, and Maintenance (RE-AIM) framework.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9BE36E-F342-3849-994B-B47EEE8598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1717000" y="8915399"/>
            <a:ext cx="9144000" cy="32766000"/>
          </a:xfrm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en-US" sz="4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PRISM Findings and Discussion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Reach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Studies varied widely in ability to recruit, enroll, and retain patients using tobacco. More successful studies engaged in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multidisciplinary collaboration and ongoing contact with clinics and communities.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Nearly all studies were effective at improving delivery of at least one intervention component and/or quit rates;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simply conducting an implementation study may change behavior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 – Setting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Two-thirds of studies reported clinic participation rates, with little difficulty recruiting and retaining clinics, indicating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high interest from primary care providers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improving intervention delivery.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 – Individual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One-third of studies reported individual provider adoption patterns. Key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barriers to practice change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included time, self-efficacy, role definitions, and beliefs about patient behaviors.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half of studies reported on process factors. Allowing clinics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adapt interventions to fit existing operations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was a common option. Only two studies captured implementation costs.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 – Setting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One-third of studies examined outcomes beyond 6 months, with many finding that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provider behavior change persisted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Some clinics had extended the intervention to new sites.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 – Individual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 studies reported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following up with individual providers.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Program, Clinic Perspective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Few studies discussed clinic readiness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implementation or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the intervention would fit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within clinic operations.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Program, Patient Perspective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one exception (a Plan-Do-Study-Act implementation),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studies did not seek patient input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or consider patient perspectives.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Recipient Characteristics, Clinic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Nearly all studies reported facts about clinics and providers, but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observations on leadership, culture, or sustainability were lacking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Recipient Characteristics, Patient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Patient demographics were widely reported, but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few noted characteristics of communities or cultures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could affect tobacco use.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infrastructure refers to implementation methods and processes,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studies thoroughly reported these details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sz="3600" u="sng" dirty="0">
                <a:solidFill>
                  <a:srgbClr val="781D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Environment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Studies reported external factors only after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unanticipated barriers to or facilitators of implementation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arose.</a:t>
            </a:r>
          </a:p>
          <a:p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1FF6406-05BD-2443-ADE3-C22ED32A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Marcia H. McCall, PhD, MBA, LCMHCA, Wake Forest University School of Medicine</a:t>
            </a:r>
            <a:br>
              <a:rPr lang="en-US" dirty="0"/>
            </a:br>
            <a:r>
              <a:rPr lang="en-US" dirty="0"/>
              <a:t>Benjamin D. Smart, MD, Karolinska </a:t>
            </a:r>
            <a:r>
              <a:rPr lang="en-US" dirty="0" err="1"/>
              <a:t>Institutet</a:t>
            </a:r>
            <a:br>
              <a:rPr lang="en-US" dirty="0"/>
            </a:br>
            <a:r>
              <a:rPr lang="en-US" dirty="0" err="1"/>
              <a:t>Sree</a:t>
            </a:r>
            <a:r>
              <a:rPr lang="en-US" dirty="0"/>
              <a:t> V. Reddy, DO, University of California San Diego Health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641D018-BF7C-9545-BA52-6AEAE85BA1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6000" dirty="0"/>
              <a:t>Using the Practical, Robust Implementation and Sustainability Model (PRISM) to evaluate implementations of tobacco cessation interventions in primary care clinics: A mixed methods systematic review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CF7BF95-3D09-C2AB-FB60-0C6DF7891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445898"/>
              </p:ext>
            </p:extLst>
          </p:nvPr>
        </p:nvGraphicFramePr>
        <p:xfrm>
          <a:off x="11887200" y="14383484"/>
          <a:ext cx="9144000" cy="6965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5996">
                  <a:extLst>
                    <a:ext uri="{9D8B030D-6E8A-4147-A177-3AD203B41FA5}">
                      <a16:colId xmlns:a16="http://schemas.microsoft.com/office/drawing/2014/main" val="821370360"/>
                    </a:ext>
                  </a:extLst>
                </a:gridCol>
                <a:gridCol w="918004">
                  <a:extLst>
                    <a:ext uri="{9D8B030D-6E8A-4147-A177-3AD203B41FA5}">
                      <a16:colId xmlns:a16="http://schemas.microsoft.com/office/drawing/2014/main" val="374205147"/>
                    </a:ext>
                  </a:extLst>
                </a:gridCol>
              </a:tblGrid>
              <a:tr h="73381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Implementation Study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#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20694824"/>
                  </a:ext>
                </a:extLst>
              </a:tr>
              <a:tr h="897267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Arial" pitchFamily="34" charset="0"/>
                          <a:cs typeface="Arial" pitchFamily="34" charset="0"/>
                        </a:rPr>
                        <a:t>Experimental</a:t>
                      </a:r>
                      <a:r>
                        <a:rPr lang="en-US" sz="3200" dirty="0">
                          <a:latin typeface="Arial" pitchFamily="34" charset="0"/>
                          <a:cs typeface="Arial" pitchFamily="34" charset="0"/>
                        </a:rPr>
                        <a:t>: between-site randomized controlled trial of implementation strategy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0307192"/>
                  </a:ext>
                </a:extLst>
              </a:tr>
              <a:tr h="1017129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Arial" pitchFamily="34" charset="0"/>
                          <a:cs typeface="Arial" pitchFamily="34" charset="0"/>
                        </a:rPr>
                        <a:t>Hybrid 2</a:t>
                      </a:r>
                      <a:r>
                        <a:rPr lang="en-US" sz="3200" dirty="0">
                          <a:latin typeface="Arial" pitchFamily="34" charset="0"/>
                          <a:cs typeface="Arial" pitchFamily="34" charset="0"/>
                        </a:rPr>
                        <a:t>: equal focus on implementation strategy and clinical intervention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51132366"/>
                  </a:ext>
                </a:extLst>
              </a:tr>
              <a:tr h="1017129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Arial" pitchFamily="34" charset="0"/>
                          <a:cs typeface="Arial" pitchFamily="34" charset="0"/>
                        </a:rPr>
                        <a:t>Hybrid 3</a:t>
                      </a:r>
                      <a:r>
                        <a:rPr lang="en-US" sz="3200" dirty="0">
                          <a:latin typeface="Arial" pitchFamily="34" charset="0"/>
                          <a:cs typeface="Arial" pitchFamily="34" charset="0"/>
                        </a:rPr>
                        <a:t>: primary focus on implementation strategy, secondary on clinical intervention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34664986"/>
                  </a:ext>
                </a:extLst>
              </a:tr>
              <a:tr h="897267">
                <a:tc>
                  <a:txBody>
                    <a:bodyPr/>
                    <a:lstStyle/>
                    <a:p>
                      <a:r>
                        <a:rPr lang="en-US" sz="3200" b="1" dirty="0"/>
                        <a:t>Economic evaluation </a:t>
                      </a:r>
                      <a:r>
                        <a:rPr lang="en-US" sz="3200" dirty="0"/>
                        <a:t>(of Hybrid 3 study)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21081962"/>
                  </a:ext>
                </a:extLst>
              </a:tr>
              <a:tr h="897267">
                <a:tc>
                  <a:txBody>
                    <a:bodyPr/>
                    <a:lstStyle/>
                    <a:p>
                      <a:r>
                        <a:rPr lang="en-US" sz="3200" b="1" dirty="0">
                          <a:latin typeface="Arial" pitchFamily="34" charset="0"/>
                          <a:cs typeface="Arial" pitchFamily="34" charset="0"/>
                        </a:rPr>
                        <a:t>Quasi-experimental</a:t>
                      </a:r>
                      <a:r>
                        <a:rPr lang="en-US" sz="3200" dirty="0">
                          <a:latin typeface="Arial" pitchFamily="34" charset="0"/>
                          <a:cs typeface="Arial" pitchFamily="34" charset="0"/>
                        </a:rPr>
                        <a:t>: pre-post within-site non-randomized trial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78522403"/>
                  </a:ext>
                </a:extLst>
              </a:tr>
              <a:tr h="1017129">
                <a:tc>
                  <a:txBody>
                    <a:bodyPr/>
                    <a:lstStyle/>
                    <a:p>
                      <a:r>
                        <a:rPr lang="en-US" sz="3200" b="1" dirty="0"/>
                        <a:t>Observational</a:t>
                      </a:r>
                      <a:r>
                        <a:rPr lang="en-US" sz="3200" dirty="0"/>
                        <a:t>: retrospective evaluation of real-world implementation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852921"/>
                  </a:ext>
                </a:extLst>
              </a:tr>
            </a:tbl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192D932-3857-A5E8-D726-9B02D30C2D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7212181"/>
              </p:ext>
            </p:extLst>
          </p:nvPr>
        </p:nvGraphicFramePr>
        <p:xfrm>
          <a:off x="12575976" y="22042288"/>
          <a:ext cx="7842647" cy="6771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7D3FEF6-898B-DA08-C8F8-C1A709440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58134"/>
              </p:ext>
            </p:extLst>
          </p:nvPr>
        </p:nvGraphicFramePr>
        <p:xfrm>
          <a:off x="11887200" y="29507714"/>
          <a:ext cx="9144000" cy="12173684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591300">
                  <a:extLst>
                    <a:ext uri="{9D8B030D-6E8A-4147-A177-3AD203B41FA5}">
                      <a16:colId xmlns:a16="http://schemas.microsoft.com/office/drawing/2014/main" val="3975984117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2291537083"/>
                    </a:ext>
                  </a:extLst>
                </a:gridCol>
              </a:tblGrid>
              <a:tr h="14569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Implementation Method</a:t>
                      </a:r>
                      <a:endParaRPr lang="en-US" sz="3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81D3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n-lt"/>
                        </a:rPr>
                        <a:t># Studies Using Method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781D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973357"/>
                  </a:ext>
                </a:extLst>
              </a:tr>
              <a:tr h="787901">
                <a:tc>
                  <a:txBody>
                    <a:bodyPr/>
                    <a:lstStyle/>
                    <a:p>
                      <a:r>
                        <a:rPr lang="en-US" sz="3200" dirty="0"/>
                        <a:t>Provider and staff training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7141683"/>
                  </a:ext>
                </a:extLst>
              </a:tr>
              <a:tr h="99988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/>
                        <a:t>Provision of clinic or provider materials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17872336"/>
                  </a:ext>
                </a:extLst>
              </a:tr>
              <a:tr h="999888">
                <a:tc>
                  <a:txBody>
                    <a:bodyPr/>
                    <a:lstStyle/>
                    <a:p>
                      <a:r>
                        <a:rPr lang="en-US" sz="3200" dirty="0"/>
                        <a:t>Remote and/or onsite facilitation by study team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27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11275714"/>
                  </a:ext>
                </a:extLst>
              </a:tr>
              <a:tr h="999888">
                <a:tc>
                  <a:txBody>
                    <a:bodyPr/>
                    <a:lstStyle/>
                    <a:p>
                      <a:r>
                        <a:rPr lang="en-US" sz="3200" dirty="0"/>
                        <a:t>Provision of patient materials or medications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94413913"/>
                  </a:ext>
                </a:extLst>
              </a:tr>
              <a:tr h="787901">
                <a:tc>
                  <a:txBody>
                    <a:bodyPr/>
                    <a:lstStyle/>
                    <a:p>
                      <a:r>
                        <a:rPr lang="en-US" sz="3200" dirty="0"/>
                        <a:t>Performance reports/feedback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24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59788360"/>
                  </a:ext>
                </a:extLst>
              </a:tr>
              <a:tr h="999888">
                <a:tc>
                  <a:txBody>
                    <a:bodyPr/>
                    <a:lstStyle/>
                    <a:p>
                      <a:r>
                        <a:rPr lang="en-US" sz="3200" dirty="0"/>
                        <a:t>Leadership/community engagement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21728320"/>
                  </a:ext>
                </a:extLst>
              </a:tr>
              <a:tr h="999888">
                <a:tc>
                  <a:txBody>
                    <a:bodyPr/>
                    <a:lstStyle/>
                    <a:p>
                      <a:r>
                        <a:rPr lang="en-US" sz="3200" dirty="0"/>
                        <a:t>Electronic or paper health record modifications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09879247"/>
                  </a:ext>
                </a:extLst>
              </a:tr>
              <a:tr h="787901">
                <a:tc>
                  <a:txBody>
                    <a:bodyPr/>
                    <a:lstStyle/>
                    <a:p>
                      <a:r>
                        <a:rPr lang="en-US" sz="3200" dirty="0"/>
                        <a:t>Staff role changes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84813384"/>
                  </a:ext>
                </a:extLst>
              </a:tr>
              <a:tr h="787901">
                <a:tc>
                  <a:txBody>
                    <a:bodyPr/>
                    <a:lstStyle/>
                    <a:p>
                      <a:r>
                        <a:rPr lang="en-US" sz="3200" dirty="0"/>
                        <a:t>Financial incentives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1728686"/>
                  </a:ext>
                </a:extLst>
              </a:tr>
              <a:tr h="999888">
                <a:tc>
                  <a:txBody>
                    <a:bodyPr/>
                    <a:lstStyle/>
                    <a:p>
                      <a:r>
                        <a:rPr lang="en-US" sz="3200" dirty="0"/>
                        <a:t>Average # methods per study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5.6 (SD 1.6) range 2-8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24606665"/>
                  </a:ext>
                </a:extLst>
              </a:tr>
              <a:tr h="999888">
                <a:tc gridSpan="2">
                  <a:txBody>
                    <a:bodyPr/>
                    <a:lstStyle/>
                    <a:p>
                      <a:pPr marL="0" marR="0" lvl="0" indent="0" algn="ctr" defTabSz="50159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No clear connection between number or type of implementation methods and outcomes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64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656096"/>
      </p:ext>
    </p:extLst>
  </p:cSld>
  <p:clrMapOvr>
    <a:masterClrMapping/>
  </p:clrMapOvr>
</p:sld>
</file>

<file path=ppt/theme/theme1.xml><?xml version="1.0" encoding="utf-8"?>
<a:theme xmlns:a="http://schemas.openxmlformats.org/drawingml/2006/main" name="wfsom_36x48_horizontal_poster_template">
  <a:themeElements>
    <a:clrScheme name="Fluid Energy Poster">
      <a:dk1>
        <a:srgbClr val="000000"/>
      </a:dk1>
      <a:lt1>
        <a:srgbClr val="FFFFFF"/>
      </a:lt1>
      <a:dk2>
        <a:srgbClr val="000000"/>
      </a:dk2>
      <a:lt2>
        <a:srgbClr val="E0E0E0"/>
      </a:lt2>
      <a:accent1>
        <a:srgbClr val="9E7E38"/>
      </a:accent1>
      <a:accent2>
        <a:srgbClr val="EC7A08"/>
      </a:accent2>
      <a:accent3>
        <a:srgbClr val="FFDA08"/>
      </a:accent3>
      <a:accent4>
        <a:srgbClr val="8064A2"/>
      </a:accent4>
      <a:accent5>
        <a:srgbClr val="CD202C"/>
      </a:accent5>
      <a:accent6>
        <a:srgbClr val="B6BF00"/>
      </a:accent6>
      <a:hlink>
        <a:srgbClr val="9E7E38"/>
      </a:hlink>
      <a:folHlink>
        <a:srgbClr val="9E7E3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77117387-994C-9142-8A67-A87E5DC17A1A}" vid="{AC56317E-F1DE-B446-9221-EA92C28C35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wfsom_36x48_horizontal_poster_template</Template>
  <TotalTime>864</TotalTime>
  <Words>1029</Words>
  <Application>Microsoft Macintosh PowerPoint</Application>
  <PresentationFormat>Custom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wfsom_36x48_horizontal_poster_template</vt:lpstr>
      <vt:lpstr>Marcia H. McCall, PhD, MBA, LCMHCA, Wake Forest University School of Medicine Benjamin D. Smart, MD, Karolinska Institutet Sree V. Reddy, DO, University of California San Diego Health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Faye Sanders</dc:creator>
  <cp:lastModifiedBy>Marcia McCall</cp:lastModifiedBy>
  <cp:revision>5</cp:revision>
  <cp:lastPrinted>2023-09-26T02:32:21Z</cp:lastPrinted>
  <dcterms:created xsi:type="dcterms:W3CDTF">2022-03-17T01:20:57Z</dcterms:created>
  <dcterms:modified xsi:type="dcterms:W3CDTF">2023-09-26T21:58:59Z</dcterms:modified>
</cp:coreProperties>
</file>