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6" r:id="rId3"/>
    <p:sldId id="258" r:id="rId4"/>
    <p:sldId id="259" r:id="rId5"/>
    <p:sldId id="267" r:id="rId6"/>
    <p:sldId id="293" r:id="rId7"/>
    <p:sldId id="268" r:id="rId8"/>
    <p:sldId id="294" r:id="rId9"/>
    <p:sldId id="295" r:id="rId10"/>
    <p:sldId id="292" r:id="rId11"/>
    <p:sldId id="282" r:id="rId12"/>
    <p:sldId id="283" r:id="rId13"/>
    <p:sldId id="266" r:id="rId14"/>
    <p:sldId id="284" r:id="rId15"/>
    <p:sldId id="287" r:id="rId16"/>
    <p:sldId id="288" r:id="rId17"/>
    <p:sldId id="264" r:id="rId18"/>
    <p:sldId id="278" r:id="rId19"/>
    <p:sldId id="279" r:id="rId20"/>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8" autoAdjust="0"/>
    <p:restoredTop sz="94660"/>
  </p:normalViewPr>
  <p:slideViewPr>
    <p:cSldViewPr snapToGrid="0">
      <p:cViewPr varScale="1">
        <p:scale>
          <a:sx n="83" d="100"/>
          <a:sy n="83" d="100"/>
        </p:scale>
        <p:origin x="700" y="6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EB1697-2A37-453F-9850-69B07D113C4C}" type="datetimeFigureOut">
              <a:rPr lang="fr-CH" smtClean="0"/>
              <a:t>29.09.2023</a:t>
            </a:fld>
            <a:endParaRPr lang="fr-CH"/>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BC5B8A-8F0F-4EA0-862F-6003AB0A2E41}" type="slidenum">
              <a:rPr lang="fr-CH" smtClean="0"/>
              <a:t>‹N°›</a:t>
            </a:fld>
            <a:endParaRPr lang="fr-CH"/>
          </a:p>
        </p:txBody>
      </p:sp>
    </p:spTree>
    <p:extLst>
      <p:ext uri="{BB962C8B-B14F-4D97-AF65-F5344CB8AC3E}">
        <p14:creationId xmlns:p14="http://schemas.microsoft.com/office/powerpoint/2010/main" val="176098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 </a:t>
            </a:r>
            <a:r>
              <a:rPr lang="fr-CH" dirty="0" err="1"/>
              <a:t>present</a:t>
            </a:r>
            <a:r>
              <a:rPr lang="fr-CH" dirty="0"/>
              <a:t> </a:t>
            </a:r>
            <a:r>
              <a:rPr lang="fr-CH" dirty="0" err="1"/>
              <a:t>this</a:t>
            </a:r>
            <a:r>
              <a:rPr lang="fr-CH" dirty="0"/>
              <a:t> </a:t>
            </a:r>
            <a:r>
              <a:rPr lang="fr-CH" dirty="0" err="1"/>
              <a:t>work</a:t>
            </a:r>
            <a:r>
              <a:rPr lang="fr-CH" dirty="0"/>
              <a:t> </a:t>
            </a:r>
            <a:r>
              <a:rPr lang="fr-CH" dirty="0" err="1"/>
              <a:t>that</a:t>
            </a:r>
            <a:r>
              <a:rPr lang="fr-CH" dirty="0"/>
              <a:t> </a:t>
            </a:r>
            <a:r>
              <a:rPr lang="fr-CH" dirty="0" err="1"/>
              <a:t>could</a:t>
            </a:r>
            <a:r>
              <a:rPr lang="fr-CH" dirty="0"/>
              <a:t> not </a:t>
            </a:r>
            <a:r>
              <a:rPr lang="fr-CH" dirty="0" err="1"/>
              <a:t>be</a:t>
            </a:r>
            <a:r>
              <a:rPr lang="fr-CH" dirty="0"/>
              <a:t> </a:t>
            </a:r>
            <a:r>
              <a:rPr lang="fr-CH" dirty="0" err="1"/>
              <a:t>done</a:t>
            </a:r>
            <a:r>
              <a:rPr lang="fr-CH" dirty="0"/>
              <a:t> </a:t>
            </a:r>
            <a:r>
              <a:rPr lang="fr-CH" dirty="0" err="1"/>
              <a:t>without</a:t>
            </a:r>
            <a:r>
              <a:rPr lang="fr-CH" dirty="0"/>
              <a:t> </a:t>
            </a:r>
            <a:r>
              <a:rPr lang="fr-CH" dirty="0" err="1"/>
              <a:t>my</a:t>
            </a:r>
            <a:r>
              <a:rPr lang="fr-CH" dirty="0"/>
              <a:t>  </a:t>
            </a:r>
            <a:r>
              <a:rPr lang="fr-CH" dirty="0" err="1"/>
              <a:t>amazing</a:t>
            </a:r>
            <a:r>
              <a:rPr lang="fr-CH" dirty="0"/>
              <a:t> </a:t>
            </a:r>
            <a:r>
              <a:rPr lang="fr-CH" dirty="0" err="1"/>
              <a:t>colleagues</a:t>
            </a:r>
            <a:r>
              <a:rPr lang="fr-CH" dirty="0"/>
              <a:t> … </a:t>
            </a:r>
            <a:r>
              <a:rPr lang="fr-CH" dirty="0" err="1"/>
              <a:t>we</a:t>
            </a:r>
            <a:r>
              <a:rPr lang="fr-CH" dirty="0"/>
              <a:t> </a:t>
            </a:r>
            <a:r>
              <a:rPr lang="fr-CH" dirty="0" err="1"/>
              <a:t>adapted</a:t>
            </a:r>
            <a:r>
              <a:rPr lang="fr-CH" dirty="0"/>
              <a:t> </a:t>
            </a:r>
            <a:r>
              <a:rPr lang="fr-CH" dirty="0" err="1"/>
              <a:t>into</a:t>
            </a:r>
            <a:r>
              <a:rPr lang="fr-CH" dirty="0"/>
              <a:t> French, the Tobacco, …</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a:t>
            </a:fld>
            <a:endParaRPr lang="fr-CH"/>
          </a:p>
        </p:txBody>
      </p:sp>
    </p:spTree>
    <p:extLst>
      <p:ext uri="{BB962C8B-B14F-4D97-AF65-F5344CB8AC3E}">
        <p14:creationId xmlns:p14="http://schemas.microsoft.com/office/powerpoint/2010/main" val="213934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H" dirty="0" err="1"/>
              <a:t>Here</a:t>
            </a:r>
            <a:r>
              <a:rPr lang="fr-CH" dirty="0"/>
              <a:t> are the </a:t>
            </a:r>
            <a:r>
              <a:rPr lang="fr-CH" dirty="0" err="1"/>
              <a:t>steps</a:t>
            </a:r>
            <a:r>
              <a:rPr lang="fr-CH" dirty="0"/>
              <a:t> for pilot </a:t>
            </a:r>
            <a:r>
              <a:rPr lang="fr-CH" dirty="0" err="1"/>
              <a:t>testing</a:t>
            </a:r>
            <a:r>
              <a:rPr lang="fr-CH" dirty="0"/>
              <a:t>. The </a:t>
            </a:r>
            <a:r>
              <a:rPr lang="fr-CH" dirty="0" err="1"/>
              <a:t>aims</a:t>
            </a:r>
            <a:r>
              <a:rPr lang="fr-CH" dirty="0"/>
              <a:t> </a:t>
            </a:r>
            <a:r>
              <a:rPr lang="fr-CH" dirty="0" err="1"/>
              <a:t>was</a:t>
            </a:r>
            <a:r>
              <a:rPr lang="fr-CH" dirty="0"/>
              <a:t> to check  the </a:t>
            </a:r>
            <a:r>
              <a:rPr lang="fr-CH" dirty="0" err="1"/>
              <a:t>comprehensibility</a:t>
            </a:r>
            <a:r>
              <a:rPr lang="fr-CH" dirty="0"/>
              <a:t> and the </a:t>
            </a:r>
            <a:r>
              <a:rPr lang="fr-CH" dirty="0" err="1"/>
              <a:t>usability</a:t>
            </a:r>
            <a:r>
              <a:rPr lang="fr-CH" dirty="0"/>
              <a:t> of </a:t>
            </a:r>
            <a:r>
              <a:rPr lang="fr-CH" dirty="0" err="1"/>
              <a:t>its</a:t>
            </a:r>
            <a:r>
              <a:rPr lang="fr-CH" dirty="0"/>
              <a:t> </a:t>
            </a:r>
            <a:r>
              <a:rPr lang="fr-CH" dirty="0" err="1"/>
              <a:t>electronic</a:t>
            </a:r>
            <a:r>
              <a:rPr lang="fr-CH" dirty="0"/>
              <a:t> support.</a:t>
            </a:r>
          </a:p>
          <a:p>
            <a:pPr marL="0" indent="0">
              <a:buNone/>
            </a:pPr>
            <a:r>
              <a:rPr lang="fr-CH" dirty="0"/>
              <a:t>The first </a:t>
            </a:r>
            <a:r>
              <a:rPr lang="fr-CH" dirty="0" err="1"/>
              <a:t>step</a:t>
            </a:r>
            <a:r>
              <a:rPr lang="fr-CH" dirty="0"/>
              <a:t> </a:t>
            </a:r>
            <a:r>
              <a:rPr lang="fr-CH" dirty="0" err="1"/>
              <a:t>was</a:t>
            </a:r>
            <a:r>
              <a:rPr lang="fr-CH" dirty="0"/>
              <a:t> to </a:t>
            </a:r>
            <a:r>
              <a:rPr lang="fr-CH" dirty="0" err="1"/>
              <a:t>perform</a:t>
            </a:r>
            <a:r>
              <a:rPr lang="fr-CH" dirty="0"/>
              <a:t> </a:t>
            </a:r>
            <a:r>
              <a:rPr lang="fr-CH" dirty="0" err="1"/>
              <a:t>individual</a:t>
            </a:r>
            <a:r>
              <a:rPr lang="fr-CH" dirty="0"/>
              <a:t> semi-</a:t>
            </a:r>
            <a:r>
              <a:rPr lang="fr-CH" dirty="0" err="1"/>
              <a:t>structured</a:t>
            </a:r>
            <a:r>
              <a:rPr lang="fr-CH" dirty="0"/>
              <a:t> </a:t>
            </a:r>
            <a:r>
              <a:rPr lang="fr-CH" dirty="0" err="1"/>
              <a:t>intervews</a:t>
            </a:r>
            <a:r>
              <a:rPr lang="fr-CH" dirty="0"/>
              <a:t> </a:t>
            </a:r>
            <a:r>
              <a:rPr lang="fr-CH" dirty="0" err="1"/>
              <a:t>until</a:t>
            </a:r>
            <a:r>
              <a:rPr lang="fr-CH" dirty="0"/>
              <a:t> </a:t>
            </a:r>
            <a:r>
              <a:rPr lang="fr-CH" dirty="0" err="1"/>
              <a:t>reaching</a:t>
            </a:r>
            <a:r>
              <a:rPr lang="fr-CH" dirty="0"/>
              <a:t> a saturation. </a:t>
            </a:r>
            <a:r>
              <a:rPr lang="fr-CH" dirty="0" err="1"/>
              <a:t>Usually</a:t>
            </a:r>
            <a:r>
              <a:rPr lang="fr-CH" dirty="0"/>
              <a:t>, saturation </a:t>
            </a:r>
            <a:r>
              <a:rPr lang="fr-CH" dirty="0" err="1"/>
              <a:t>is</a:t>
            </a:r>
            <a:r>
              <a:rPr lang="fr-CH" dirty="0"/>
              <a:t> </a:t>
            </a:r>
            <a:r>
              <a:rPr lang="fr-CH" dirty="0" err="1"/>
              <a:t>reached</a:t>
            </a:r>
            <a:r>
              <a:rPr lang="fr-CH" dirty="0"/>
              <a:t> </a:t>
            </a:r>
            <a:r>
              <a:rPr lang="fr-CH" dirty="0" err="1"/>
              <a:t>with</a:t>
            </a:r>
            <a:r>
              <a:rPr lang="fr-CH" dirty="0"/>
              <a:t> 6 to 8 participants</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12</a:t>
            </a:fld>
            <a:endParaRPr lang="fr-CH"/>
          </a:p>
        </p:txBody>
      </p:sp>
    </p:spTree>
    <p:extLst>
      <p:ext uri="{BB962C8B-B14F-4D97-AF65-F5344CB8AC3E}">
        <p14:creationId xmlns:p14="http://schemas.microsoft.com/office/powerpoint/2010/main" val="253517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One of the main issue about this procedure it was the needs for cultural adaption of term in English that had not equivalency in French as urge, prescriptions drugs. Another issue point was the translation in French made the sentence, question lengthier to be understood. </a:t>
            </a:r>
            <a:endParaRPr lang="fr-CH" dirty="0"/>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13</a:t>
            </a:fld>
            <a:endParaRPr lang="fr-CH"/>
          </a:p>
        </p:txBody>
      </p:sp>
    </p:spTree>
    <p:extLst>
      <p:ext uri="{BB962C8B-B14F-4D97-AF65-F5344CB8AC3E}">
        <p14:creationId xmlns:p14="http://schemas.microsoft.com/office/powerpoint/2010/main" val="379249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87 % of participants </a:t>
            </a:r>
            <a:r>
              <a:rPr lang="fr-CH" dirty="0" err="1"/>
              <a:t>had</a:t>
            </a:r>
            <a:r>
              <a:rPr lang="fr-CH" dirty="0"/>
              <a:t> </a:t>
            </a:r>
            <a:r>
              <a:rPr lang="fr-CH" dirty="0" err="1"/>
              <a:t>achieved</a:t>
            </a:r>
            <a:r>
              <a:rPr lang="fr-CH" dirty="0"/>
              <a:t> high </a:t>
            </a:r>
            <a:r>
              <a:rPr lang="fr-CH" dirty="0" err="1"/>
              <a:t>school</a:t>
            </a:r>
            <a:r>
              <a:rPr lang="fr-CH" dirty="0"/>
              <a:t> </a:t>
            </a:r>
            <a:r>
              <a:rPr lang="fr-CH" dirty="0" err="1"/>
              <a:t>equivalent</a:t>
            </a:r>
            <a:r>
              <a:rPr lang="fr-CH" dirty="0"/>
              <a:t> </a:t>
            </a:r>
            <a:r>
              <a:rPr lang="fr-CH" dirty="0" err="1"/>
              <a:t>degree</a:t>
            </a:r>
            <a:r>
              <a:rPr lang="fr-CH" dirty="0"/>
              <a:t> or </a:t>
            </a:r>
            <a:r>
              <a:rPr lang="fr-CH" dirty="0" err="1"/>
              <a:t>higher</a:t>
            </a:r>
            <a:r>
              <a:rPr lang="fr-CH" dirty="0"/>
              <a:t>. This distribution </a:t>
            </a:r>
            <a:r>
              <a:rPr lang="fr-CH" dirty="0" err="1"/>
              <a:t>is</a:t>
            </a:r>
            <a:r>
              <a:rPr lang="fr-CH" dirty="0"/>
              <a:t> </a:t>
            </a:r>
            <a:r>
              <a:rPr lang="fr-CH" dirty="0" err="1"/>
              <a:t>common</a:t>
            </a:r>
            <a:r>
              <a:rPr lang="fr-CH" dirty="0"/>
              <a:t> in </a:t>
            </a:r>
            <a:r>
              <a:rPr lang="fr-CH" dirty="0" err="1"/>
              <a:t>Switzerland</a:t>
            </a:r>
            <a:endParaRPr lang="fr-CH" dirty="0"/>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14</a:t>
            </a:fld>
            <a:endParaRPr lang="fr-CH"/>
          </a:p>
        </p:txBody>
      </p:sp>
    </p:spTree>
    <p:extLst>
      <p:ext uri="{BB962C8B-B14F-4D97-AF65-F5344CB8AC3E}">
        <p14:creationId xmlns:p14="http://schemas.microsoft.com/office/powerpoint/2010/main" val="310727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long </a:t>
            </a:r>
            <a:r>
              <a:rPr lang="fr-CH" dirty="0" err="1"/>
              <a:t>sentances</a:t>
            </a:r>
            <a:r>
              <a:rPr lang="fr-CH" dirty="0"/>
              <a:t> </a:t>
            </a:r>
            <a:r>
              <a:rPr lang="fr-CH" dirty="0" err="1"/>
              <a:t>were</a:t>
            </a:r>
            <a:r>
              <a:rPr lang="fr-CH" dirty="0"/>
              <a:t> the </a:t>
            </a:r>
            <a:r>
              <a:rPr lang="fr-CH" dirty="0" err="1"/>
              <a:t>results</a:t>
            </a:r>
            <a:r>
              <a:rPr lang="fr-CH" dirty="0"/>
              <a:t> of the translation </a:t>
            </a:r>
            <a:r>
              <a:rPr lang="fr-CH" dirty="0" err="1"/>
              <a:t>into</a:t>
            </a:r>
            <a:r>
              <a:rPr lang="fr-CH" dirty="0"/>
              <a:t> French. The French </a:t>
            </a:r>
            <a:r>
              <a:rPr lang="fr-CH" dirty="0" err="1"/>
              <a:t>language</a:t>
            </a:r>
            <a:r>
              <a:rPr lang="fr-CH" dirty="0"/>
              <a:t> use more </a:t>
            </a:r>
            <a:r>
              <a:rPr lang="fr-CH" dirty="0" err="1"/>
              <a:t>words</a:t>
            </a:r>
            <a:r>
              <a:rPr lang="fr-CH" dirty="0"/>
              <a:t> to express a single </a:t>
            </a:r>
            <a:r>
              <a:rPr lang="fr-CH" dirty="0" err="1"/>
              <a:t>thing</a:t>
            </a:r>
            <a:r>
              <a:rPr lang="fr-CH" dirty="0"/>
              <a:t> ….</a:t>
            </a:r>
          </a:p>
          <a:p>
            <a:r>
              <a:rPr lang="fr-CH" dirty="0"/>
              <a:t>7/19 patients </a:t>
            </a:r>
            <a:r>
              <a:rPr lang="fr-CH" dirty="0" err="1"/>
              <a:t>reported</a:t>
            </a:r>
            <a:r>
              <a:rPr lang="fr-CH" dirty="0"/>
              <a:t> ,,,</a:t>
            </a:r>
          </a:p>
          <a:p>
            <a:r>
              <a:rPr lang="fr-CH" dirty="0"/>
              <a:t>First, </a:t>
            </a:r>
            <a:r>
              <a:rPr lang="fr-CH" dirty="0" err="1"/>
              <a:t>we</a:t>
            </a:r>
            <a:r>
              <a:rPr lang="fr-CH" dirty="0"/>
              <a:t> </a:t>
            </a:r>
            <a:r>
              <a:rPr lang="fr-CH" dirty="0" err="1"/>
              <a:t>did</a:t>
            </a:r>
            <a:r>
              <a:rPr lang="fr-CH" dirty="0"/>
              <a:t> not </a:t>
            </a:r>
            <a:r>
              <a:rPr lang="fr-CH" dirty="0" err="1"/>
              <a:t>want</a:t>
            </a:r>
            <a:r>
              <a:rPr lang="fr-CH" dirty="0"/>
              <a:t> to </a:t>
            </a:r>
            <a:r>
              <a:rPr lang="fr-CH" dirty="0" err="1"/>
              <a:t>modify</a:t>
            </a:r>
            <a:r>
              <a:rPr lang="fr-CH" dirty="0"/>
              <a:t> the question </a:t>
            </a:r>
            <a:r>
              <a:rPr lang="fr-CH" dirty="0" err="1"/>
              <a:t>because</a:t>
            </a:r>
            <a:r>
              <a:rPr lang="fr-CH" dirty="0"/>
              <a:t> the </a:t>
            </a:r>
            <a:r>
              <a:rPr lang="fr-CH" dirty="0" err="1"/>
              <a:t>risk</a:t>
            </a:r>
            <a:r>
              <a:rPr lang="fr-CH" dirty="0"/>
              <a:t> of </a:t>
            </a:r>
            <a:r>
              <a:rPr lang="fr-CH" dirty="0" err="1"/>
              <a:t>modifying</a:t>
            </a:r>
            <a:r>
              <a:rPr lang="fr-CH" dirty="0"/>
              <a:t> the </a:t>
            </a:r>
            <a:r>
              <a:rPr lang="fr-CH" dirty="0" err="1"/>
              <a:t>meaning</a:t>
            </a:r>
            <a:endParaRPr lang="fr-CH" dirty="0"/>
          </a:p>
          <a:p>
            <a:r>
              <a:rPr lang="fr-CH" dirty="0"/>
              <a:t>Mettre une copie de la question screen shot of the TAPS?</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15</a:t>
            </a:fld>
            <a:endParaRPr lang="fr-CH"/>
          </a:p>
        </p:txBody>
      </p:sp>
    </p:spTree>
    <p:extLst>
      <p:ext uri="{BB962C8B-B14F-4D97-AF65-F5344CB8AC3E}">
        <p14:creationId xmlns:p14="http://schemas.microsoft.com/office/powerpoint/2010/main" val="157782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it</a:t>
            </a:r>
            <a:r>
              <a:rPr lang="fr-CH" dirty="0"/>
              <a:t> </a:t>
            </a:r>
            <a:r>
              <a:rPr lang="fr-CH" dirty="0" err="1"/>
              <a:t>leaves</a:t>
            </a:r>
            <a:r>
              <a:rPr lang="fr-CH" dirty="0"/>
              <a:t> </a:t>
            </a:r>
            <a:r>
              <a:rPr lang="fr-CH" dirty="0" err="1"/>
              <a:t>you</a:t>
            </a:r>
            <a:r>
              <a:rPr lang="fr-CH" dirty="0"/>
              <a:t> </a:t>
            </a:r>
            <a:r>
              <a:rPr lang="fr-CH" dirty="0" err="1"/>
              <a:t>wondering</a:t>
            </a:r>
            <a:endParaRPr lang="fr-CH" dirty="0"/>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19</a:t>
            </a:fld>
            <a:endParaRPr lang="fr-CH"/>
          </a:p>
        </p:txBody>
      </p:sp>
    </p:spTree>
    <p:extLst>
      <p:ext uri="{BB962C8B-B14F-4D97-AF65-F5344CB8AC3E}">
        <p14:creationId xmlns:p14="http://schemas.microsoft.com/office/powerpoint/2010/main" val="262746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R"/>
            </a:pPr>
            <a:r>
              <a:rPr lang="fr-CH" dirty="0"/>
              <a:t>English to French, </a:t>
            </a:r>
            <a:r>
              <a:rPr lang="fr-CH" dirty="0" err="1"/>
              <a:t>experimented</a:t>
            </a:r>
            <a:r>
              <a:rPr lang="fr-CH" dirty="0"/>
              <a:t> in </a:t>
            </a:r>
            <a:r>
              <a:rPr lang="fr-CH" dirty="0" err="1"/>
              <a:t>health</a:t>
            </a:r>
            <a:r>
              <a:rPr lang="fr-CH" dirty="0"/>
              <a:t> </a:t>
            </a:r>
            <a:r>
              <a:rPr lang="fr-CH" dirty="0" err="1"/>
              <a:t>field</a:t>
            </a:r>
            <a:endParaRPr lang="fr-CH" dirty="0"/>
          </a:p>
          <a:p>
            <a:pPr marL="0" indent="0">
              <a:buNone/>
            </a:pPr>
            <a:r>
              <a:rPr lang="fr-CH" dirty="0"/>
              <a:t>3) In English</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4</a:t>
            </a:fld>
            <a:endParaRPr lang="fr-CH"/>
          </a:p>
        </p:txBody>
      </p:sp>
    </p:spTree>
    <p:extLst>
      <p:ext uri="{BB962C8B-B14F-4D97-AF65-F5344CB8AC3E}">
        <p14:creationId xmlns:p14="http://schemas.microsoft.com/office/powerpoint/2010/main" val="394751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TAPS-1 THAT IS THE NAMED SCREENING part, </a:t>
            </a:r>
            <a:r>
              <a:rPr lang="fr-CH" dirty="0" err="1"/>
              <a:t>is</a:t>
            </a:r>
            <a:r>
              <a:rPr lang="fr-CH" dirty="0"/>
              <a:t> the first part of </a:t>
            </a:r>
            <a:r>
              <a:rPr lang="fr-CH" dirty="0" err="1"/>
              <a:t>taps</a:t>
            </a:r>
            <a:r>
              <a:rPr lang="fr-CH" dirty="0"/>
              <a:t>. It </a:t>
            </a:r>
            <a:r>
              <a:rPr lang="fr-CH" dirty="0" err="1"/>
              <a:t>consist</a:t>
            </a:r>
            <a:r>
              <a:rPr lang="fr-CH" dirty="0"/>
              <a:t> in 4 questions by </a:t>
            </a:r>
            <a:r>
              <a:rPr lang="fr-CH" dirty="0" err="1"/>
              <a:t>categ</a:t>
            </a:r>
            <a:r>
              <a:rPr lang="fr-CH" dirty="0"/>
              <a:t> of </a:t>
            </a:r>
            <a:r>
              <a:rPr lang="fr-CH" dirty="0" err="1"/>
              <a:t>subst</a:t>
            </a:r>
            <a:r>
              <a:rPr lang="fr-CH" dirty="0"/>
              <a:t> </a:t>
            </a:r>
            <a:r>
              <a:rPr lang="fr-CH" dirty="0" err="1"/>
              <a:t>that</a:t>
            </a:r>
            <a:r>
              <a:rPr lang="fr-CH" dirty="0"/>
              <a:t> </a:t>
            </a:r>
            <a:r>
              <a:rPr lang="fr-CH" dirty="0" err="1"/>
              <a:t>ask</a:t>
            </a:r>
            <a:r>
              <a:rPr lang="fr-CH" dirty="0"/>
              <a:t> </a:t>
            </a:r>
            <a:r>
              <a:rPr lang="fr-CH" dirty="0" err="1"/>
              <a:t>frequency</a:t>
            </a:r>
            <a:r>
              <a:rPr lang="fr-CH" dirty="0"/>
              <a:t> of use of a substance in  past-12 </a:t>
            </a:r>
            <a:r>
              <a:rPr lang="fr-CH" dirty="0" err="1"/>
              <a:t>months</a:t>
            </a:r>
            <a:r>
              <a:rPr lang="fr-CH" dirty="0"/>
              <a:t> </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5</a:t>
            </a:fld>
            <a:endParaRPr lang="fr-CH"/>
          </a:p>
        </p:txBody>
      </p:sp>
    </p:spTree>
    <p:extLst>
      <p:ext uri="{BB962C8B-B14F-4D97-AF65-F5344CB8AC3E}">
        <p14:creationId xmlns:p14="http://schemas.microsoft.com/office/powerpoint/2010/main" val="118158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a:t>
            </a:r>
            <a:r>
              <a:rPr lang="fr-CH" dirty="0" err="1"/>
              <a:t>other</a:t>
            </a:r>
            <a:r>
              <a:rPr lang="fr-CH" dirty="0"/>
              <a:t> items of taps-1 are </a:t>
            </a:r>
            <a:r>
              <a:rPr lang="fr-CH" dirty="0" err="1"/>
              <a:t>written</a:t>
            </a:r>
            <a:r>
              <a:rPr lang="fr-CH" dirty="0"/>
              <a:t> </a:t>
            </a:r>
            <a:r>
              <a:rPr lang="fr-CH" dirty="0" err="1"/>
              <a:t>according</a:t>
            </a:r>
            <a:r>
              <a:rPr lang="fr-CH" dirty="0"/>
              <a:t> the </a:t>
            </a:r>
            <a:r>
              <a:rPr lang="fr-CH" dirty="0" err="1"/>
              <a:t>same</a:t>
            </a:r>
            <a:r>
              <a:rPr lang="fr-CH" dirty="0"/>
              <a:t> format.</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6</a:t>
            </a:fld>
            <a:endParaRPr lang="fr-CH"/>
          </a:p>
        </p:txBody>
      </p:sp>
    </p:spTree>
    <p:extLst>
      <p:ext uri="{BB962C8B-B14F-4D97-AF65-F5344CB8AC3E}">
        <p14:creationId xmlns:p14="http://schemas.microsoft.com/office/powerpoint/2010/main" val="301957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For </a:t>
            </a:r>
            <a:r>
              <a:rPr lang="fr-CH" dirty="0" err="1"/>
              <a:t>each</a:t>
            </a:r>
            <a:r>
              <a:rPr lang="fr-CH" dirty="0"/>
              <a:t> substance item of the TAPS-1,  </a:t>
            </a:r>
            <a:r>
              <a:rPr lang="fr-CH" dirty="0" err="1"/>
              <a:t>there</a:t>
            </a:r>
            <a:r>
              <a:rPr lang="fr-CH" dirty="0"/>
              <a:t> are 2-3 </a:t>
            </a:r>
            <a:r>
              <a:rPr lang="fr-CH" dirty="0" err="1"/>
              <a:t>corresponding</a:t>
            </a:r>
            <a:r>
              <a:rPr lang="fr-CH" dirty="0"/>
              <a:t> items in the TAPS-2. </a:t>
            </a:r>
            <a:r>
              <a:rPr lang="fr-CH" dirty="0" err="1"/>
              <a:t>These</a:t>
            </a:r>
            <a:r>
              <a:rPr lang="fr-CH" dirty="0"/>
              <a:t> items opens if the TAPS-1 </a:t>
            </a:r>
            <a:r>
              <a:rPr lang="fr-CH" dirty="0" err="1"/>
              <a:t>answers</a:t>
            </a:r>
            <a:r>
              <a:rPr lang="fr-CH" dirty="0"/>
              <a:t> </a:t>
            </a:r>
            <a:r>
              <a:rPr lang="fr-CH" dirty="0" err="1"/>
              <a:t>is</a:t>
            </a:r>
            <a:r>
              <a:rPr lang="fr-CH" dirty="0"/>
              <a:t> </a:t>
            </a:r>
            <a:r>
              <a:rPr lang="fr-CH" dirty="0" err="1"/>
              <a:t>different</a:t>
            </a:r>
            <a:r>
              <a:rPr lang="fr-CH" dirty="0"/>
              <a:t> </a:t>
            </a:r>
            <a:r>
              <a:rPr lang="fr-CH" dirty="0" err="1"/>
              <a:t>from</a:t>
            </a:r>
            <a:r>
              <a:rPr lang="fr-CH" dirty="0"/>
              <a:t> </a:t>
            </a:r>
            <a:r>
              <a:rPr lang="fr-CH" dirty="0" err="1"/>
              <a:t>never</a:t>
            </a:r>
            <a:r>
              <a:rPr lang="fr-CH" dirty="0"/>
              <a:t>.  So 3 items for </a:t>
            </a:r>
            <a:r>
              <a:rPr lang="fr-CH" dirty="0" err="1"/>
              <a:t>tobacco</a:t>
            </a:r>
            <a:r>
              <a:rPr lang="fr-CH" dirty="0"/>
              <a:t>, 4 for </a:t>
            </a:r>
            <a:r>
              <a:rPr lang="fr-CH" dirty="0" err="1"/>
              <a:t>alcohol</a:t>
            </a:r>
            <a:r>
              <a:rPr lang="fr-CH" dirty="0"/>
              <a:t>, </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7</a:t>
            </a:fld>
            <a:endParaRPr lang="fr-CH"/>
          </a:p>
        </p:txBody>
      </p:sp>
    </p:spTree>
    <p:extLst>
      <p:ext uri="{BB962C8B-B14F-4D97-AF65-F5344CB8AC3E}">
        <p14:creationId xmlns:p14="http://schemas.microsoft.com/office/powerpoint/2010/main" val="260254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For </a:t>
            </a:r>
            <a:r>
              <a:rPr lang="fr-CH" dirty="0" err="1"/>
              <a:t>each</a:t>
            </a:r>
            <a:r>
              <a:rPr lang="fr-CH" dirty="0"/>
              <a:t> substance item of the TAPS-1,  </a:t>
            </a:r>
            <a:r>
              <a:rPr lang="fr-CH" dirty="0" err="1"/>
              <a:t>there</a:t>
            </a:r>
            <a:r>
              <a:rPr lang="fr-CH" dirty="0"/>
              <a:t> are 3-4 </a:t>
            </a:r>
            <a:r>
              <a:rPr lang="fr-CH" dirty="0" err="1"/>
              <a:t>corresponding</a:t>
            </a:r>
            <a:r>
              <a:rPr lang="fr-CH" dirty="0"/>
              <a:t> items in the TAPS-2. </a:t>
            </a:r>
            <a:r>
              <a:rPr lang="fr-CH" dirty="0" err="1"/>
              <a:t>These</a:t>
            </a:r>
            <a:r>
              <a:rPr lang="fr-CH" dirty="0"/>
              <a:t> items opens if the TAPS-1 </a:t>
            </a:r>
            <a:r>
              <a:rPr lang="fr-CH" dirty="0" err="1"/>
              <a:t>answers</a:t>
            </a:r>
            <a:r>
              <a:rPr lang="fr-CH" dirty="0"/>
              <a:t> </a:t>
            </a:r>
            <a:r>
              <a:rPr lang="fr-CH" dirty="0" err="1"/>
              <a:t>is</a:t>
            </a:r>
            <a:r>
              <a:rPr lang="fr-CH" dirty="0"/>
              <a:t> </a:t>
            </a:r>
            <a:r>
              <a:rPr lang="fr-CH" dirty="0" err="1"/>
              <a:t>different</a:t>
            </a:r>
            <a:r>
              <a:rPr lang="fr-CH" dirty="0"/>
              <a:t> </a:t>
            </a:r>
            <a:r>
              <a:rPr lang="fr-CH" dirty="0" err="1"/>
              <a:t>from</a:t>
            </a:r>
            <a:r>
              <a:rPr lang="fr-CH" dirty="0"/>
              <a:t> </a:t>
            </a:r>
            <a:r>
              <a:rPr lang="fr-CH" dirty="0" err="1"/>
              <a:t>never</a:t>
            </a:r>
            <a:r>
              <a:rPr lang="fr-CH" dirty="0"/>
              <a:t>.  So 3 items for </a:t>
            </a:r>
            <a:r>
              <a:rPr lang="fr-CH" dirty="0" err="1"/>
              <a:t>tobacco</a:t>
            </a:r>
            <a:r>
              <a:rPr lang="fr-CH" dirty="0"/>
              <a:t>, 4 for </a:t>
            </a:r>
            <a:r>
              <a:rPr lang="fr-CH" dirty="0" err="1"/>
              <a:t>alcohol</a:t>
            </a:r>
            <a:r>
              <a:rPr lang="fr-CH" dirty="0"/>
              <a:t>, </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8</a:t>
            </a:fld>
            <a:endParaRPr lang="fr-CH"/>
          </a:p>
        </p:txBody>
      </p:sp>
    </p:spTree>
    <p:extLst>
      <p:ext uri="{BB962C8B-B14F-4D97-AF65-F5344CB8AC3E}">
        <p14:creationId xmlns:p14="http://schemas.microsoft.com/office/powerpoint/2010/main" val="413540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Here</a:t>
            </a:r>
            <a:r>
              <a:rPr lang="fr-CH" dirty="0"/>
              <a:t> are the TAPS-2 questions for </a:t>
            </a:r>
            <a:r>
              <a:rPr lang="fr-CH" dirty="0" err="1"/>
              <a:t>alcohol</a:t>
            </a:r>
            <a:r>
              <a:rPr lang="fr-CH" dirty="0"/>
              <a:t>. </a:t>
            </a:r>
            <a:r>
              <a:rPr lang="fr-CH" dirty="0" err="1"/>
              <a:t>They</a:t>
            </a:r>
            <a:r>
              <a:rPr lang="fr-CH" dirty="0"/>
              <a:t> are the </a:t>
            </a:r>
            <a:r>
              <a:rPr lang="fr-CH" dirty="0" err="1"/>
              <a:t>same</a:t>
            </a:r>
            <a:r>
              <a:rPr lang="fr-CH" dirty="0"/>
              <a:t> </a:t>
            </a:r>
            <a:r>
              <a:rPr lang="fr-CH" dirty="0" err="1"/>
              <a:t>kinds</a:t>
            </a:r>
            <a:r>
              <a:rPr lang="fr-CH" dirty="0"/>
              <a:t> of questions for cannabis, etc.</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9</a:t>
            </a:fld>
            <a:endParaRPr lang="fr-CH"/>
          </a:p>
        </p:txBody>
      </p:sp>
    </p:spTree>
    <p:extLst>
      <p:ext uri="{BB962C8B-B14F-4D97-AF65-F5344CB8AC3E}">
        <p14:creationId xmlns:p14="http://schemas.microsoft.com/office/powerpoint/2010/main" val="394236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So </a:t>
            </a:r>
            <a:r>
              <a:rPr lang="fr-CH" dirty="0" err="1"/>
              <a:t>we</a:t>
            </a:r>
            <a:r>
              <a:rPr lang="fr-CH" dirty="0"/>
              <a:t> have the </a:t>
            </a:r>
            <a:r>
              <a:rPr lang="fr-CH" dirty="0" err="1"/>
              <a:t>magic</a:t>
            </a:r>
            <a:r>
              <a:rPr lang="fr-CH" dirty="0"/>
              <a:t> </a:t>
            </a:r>
            <a:r>
              <a:rPr lang="fr-CH" dirty="0" err="1"/>
              <a:t>wand</a:t>
            </a:r>
            <a:r>
              <a:rPr lang="fr-CH" dirty="0"/>
              <a:t>…</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10</a:t>
            </a:fld>
            <a:endParaRPr lang="fr-CH"/>
          </a:p>
        </p:txBody>
      </p:sp>
    </p:spTree>
    <p:extLst>
      <p:ext uri="{BB962C8B-B14F-4D97-AF65-F5344CB8AC3E}">
        <p14:creationId xmlns:p14="http://schemas.microsoft.com/office/powerpoint/2010/main" val="218964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R"/>
            </a:pPr>
            <a:r>
              <a:rPr lang="fr-CH" dirty="0" err="1"/>
              <a:t>Here</a:t>
            </a:r>
            <a:r>
              <a:rPr lang="fr-CH" dirty="0"/>
              <a:t> are the </a:t>
            </a:r>
            <a:r>
              <a:rPr lang="fr-CH" dirty="0" err="1"/>
              <a:t>steps</a:t>
            </a:r>
            <a:r>
              <a:rPr lang="fr-CH" dirty="0"/>
              <a:t> </a:t>
            </a:r>
            <a:r>
              <a:rPr lang="fr-CH" dirty="0" err="1"/>
              <a:t>fo</a:t>
            </a:r>
            <a:r>
              <a:rPr lang="fr-CH" dirty="0"/>
              <a:t> </a:t>
            </a:r>
            <a:r>
              <a:rPr lang="fr-CH" dirty="0" err="1"/>
              <a:t>forward</a:t>
            </a:r>
            <a:r>
              <a:rPr lang="fr-CH" dirty="0"/>
              <a:t>-back translation</a:t>
            </a:r>
          </a:p>
        </p:txBody>
      </p:sp>
      <p:sp>
        <p:nvSpPr>
          <p:cNvPr id="4" name="Espace réservé du numéro de diapositive 3"/>
          <p:cNvSpPr>
            <a:spLocks noGrp="1"/>
          </p:cNvSpPr>
          <p:nvPr>
            <p:ph type="sldNum" sz="quarter" idx="5"/>
          </p:nvPr>
        </p:nvSpPr>
        <p:spPr/>
        <p:txBody>
          <a:bodyPr/>
          <a:lstStyle/>
          <a:p>
            <a:fld id="{B9BC5B8A-8F0F-4EA0-862F-6003AB0A2E41}" type="slidenum">
              <a:rPr lang="fr-CH" smtClean="0"/>
              <a:t>11</a:t>
            </a:fld>
            <a:endParaRPr lang="fr-CH"/>
          </a:p>
        </p:txBody>
      </p:sp>
    </p:spTree>
    <p:extLst>
      <p:ext uri="{BB962C8B-B14F-4D97-AF65-F5344CB8AC3E}">
        <p14:creationId xmlns:p14="http://schemas.microsoft.com/office/powerpoint/2010/main" val="264358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168901" y="1201655"/>
            <a:ext cx="3543300" cy="481095"/>
          </a:xfrm>
        </p:spPr>
        <p:txBody>
          <a:bodyPr anchor="ctr" anchorCtr="0">
            <a:noAutofit/>
          </a:bodyPr>
          <a:lstStyle>
            <a:lvl1pPr algn="l">
              <a:defRPr sz="1400" cap="none">
                <a:solidFill>
                  <a:srgbClr val="000000"/>
                </a:solidFill>
              </a:defRPr>
            </a:lvl1pPr>
          </a:lstStyle>
          <a:p>
            <a:r>
              <a:rPr lang="fr-CH" dirty="0"/>
              <a:t>Cliquez pour modifier  </a:t>
            </a:r>
            <a:br>
              <a:rPr lang="fr-CH" dirty="0"/>
            </a:br>
            <a:r>
              <a:rPr lang="fr-CH" dirty="0"/>
              <a:t>le sous-titre</a:t>
            </a:r>
            <a:endParaRPr lang="fr-FR" dirty="0"/>
          </a:p>
        </p:txBody>
      </p:sp>
      <p:sp>
        <p:nvSpPr>
          <p:cNvPr id="3" name="Sous-titre 2"/>
          <p:cNvSpPr>
            <a:spLocks noGrp="1"/>
          </p:cNvSpPr>
          <p:nvPr>
            <p:ph type="subTitle" idx="1" hasCustomPrompt="1"/>
          </p:nvPr>
        </p:nvSpPr>
        <p:spPr>
          <a:xfrm>
            <a:off x="5168901" y="1682751"/>
            <a:ext cx="3543300" cy="2546350"/>
          </a:xfrm>
        </p:spPr>
        <p:txBody>
          <a:bodyPr>
            <a:noAutofit/>
          </a:bodyPr>
          <a:lstStyle>
            <a:lvl1pPr marL="0" indent="0" algn="l">
              <a:buNone/>
              <a:defRPr sz="36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titre</a:t>
            </a:r>
            <a:endParaRPr lang="fr-FR" dirty="0"/>
          </a:p>
        </p:txBody>
      </p:sp>
      <p:sp>
        <p:nvSpPr>
          <p:cNvPr id="4" name="Espace réservé de la date 3"/>
          <p:cNvSpPr>
            <a:spLocks noGrp="1"/>
          </p:cNvSpPr>
          <p:nvPr>
            <p:ph type="dt" sz="half" idx="10"/>
          </p:nvPr>
        </p:nvSpPr>
        <p:spPr/>
        <p:txBody>
          <a:bodyPr/>
          <a:lstStyle/>
          <a:p>
            <a:fld id="{3BE4B233-372C-F744-8E37-D80ABF3C5A03}"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49149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BE4B233-372C-F744-8E37-D80ABF3C5A03}"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76251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BE4B233-372C-F744-8E37-D80ABF3C5A03}"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71298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3BE4B233-372C-F744-8E37-D80ABF3C5A03}"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00512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292224"/>
          </a:xfrm>
        </p:spPr>
        <p:txBody>
          <a:bodyPr anchor="t"/>
          <a:lstStyle>
            <a:lvl1pPr algn="l">
              <a:defRPr sz="4000" b="1" cap="all"/>
            </a:lvl1pPr>
          </a:lstStyle>
          <a:p>
            <a:r>
              <a:rPr lang="fr-FR"/>
              <a:t>Modifiez le style du titre</a:t>
            </a:r>
            <a:endParaRPr lang="fr-FR" dirty="0"/>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BE4B233-372C-F744-8E37-D80ABF3C5A03}"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52940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BE4B233-372C-F744-8E37-D80ABF3C5A03}"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86135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BE4B233-372C-F744-8E37-D80ABF3C5A03}" type="datetimeFigureOut">
              <a:rPr lang="fr-FR" smtClean="0"/>
              <a:t>29/09/2023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51084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BE4B233-372C-F744-8E37-D80ABF3C5A03}" type="datetimeFigureOut">
              <a:rPr lang="fr-FR" smtClean="0"/>
              <a:t>29/09/2023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2817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E4B233-372C-F744-8E37-D80ABF3C5A03}" type="datetimeFigureOut">
              <a:rPr lang="fr-FR" smtClean="0"/>
              <a:t>29/09/2023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73198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fr-FR" dirty="0"/>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BE4B233-372C-F744-8E37-D80ABF3C5A03}"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128251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BE4B233-372C-F744-8E37-D80ABF3C5A03}"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0AAFFC-FDD8-464F-9D6B-F4A014C847EF}" type="slidenum">
              <a:rPr lang="fr-FR" smtClean="0"/>
              <a:t>‹N°›</a:t>
            </a:fld>
            <a:endParaRPr lang="fr-FR"/>
          </a:p>
        </p:txBody>
      </p:sp>
    </p:spTree>
    <p:extLst>
      <p:ext uri="{BB962C8B-B14F-4D97-AF65-F5344CB8AC3E}">
        <p14:creationId xmlns:p14="http://schemas.microsoft.com/office/powerpoint/2010/main" val="410047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9050"/>
            <a:ext cx="8229600" cy="647477"/>
          </a:xfrm>
          <a:prstGeom prst="rect">
            <a:avLst/>
          </a:prstGeom>
        </p:spPr>
        <p:txBody>
          <a:bodyPr vert="horz" lIns="91440" tIns="45720" rIns="91440" bIns="45720" rtlCol="0" anchor="ctr">
            <a:no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705584"/>
            <a:ext cx="8229600" cy="3889039"/>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e la date 3"/>
          <p:cNvSpPr>
            <a:spLocks noGrp="1"/>
          </p:cNvSpPr>
          <p:nvPr>
            <p:ph type="dt" sz="half" idx="2"/>
          </p:nvPr>
        </p:nvSpPr>
        <p:spPr>
          <a:xfrm>
            <a:off x="457200" y="4831175"/>
            <a:ext cx="1335700" cy="209932"/>
          </a:xfrm>
          <a:prstGeom prst="rect">
            <a:avLst/>
          </a:prstGeom>
        </p:spPr>
        <p:txBody>
          <a:bodyPr vert="horz" lIns="91440" tIns="45720" rIns="91440" bIns="45720" rtlCol="0" anchor="ctr"/>
          <a:lstStyle>
            <a:lvl1pPr algn="l">
              <a:defRPr sz="800">
                <a:solidFill>
                  <a:schemeClr val="tx1">
                    <a:lumMod val="50000"/>
                    <a:lumOff val="50000"/>
                  </a:schemeClr>
                </a:solidFill>
                <a:latin typeface="+mn-lt"/>
                <a:cs typeface="Arial"/>
              </a:defRPr>
            </a:lvl1pPr>
          </a:lstStyle>
          <a:p>
            <a:fld id="{3BE4B233-372C-F744-8E37-D80ABF3C5A03}" type="datetimeFigureOut">
              <a:rPr lang="fr-FR" smtClean="0"/>
              <a:pPr/>
              <a:t>29/09/2023</a:t>
            </a:fld>
            <a:endParaRPr lang="fr-FR" dirty="0"/>
          </a:p>
        </p:txBody>
      </p:sp>
      <p:sp>
        <p:nvSpPr>
          <p:cNvPr id="5" name="Espace réservé du pied de page 4"/>
          <p:cNvSpPr>
            <a:spLocks noGrp="1"/>
          </p:cNvSpPr>
          <p:nvPr>
            <p:ph type="ftr" sz="quarter" idx="3"/>
          </p:nvPr>
        </p:nvSpPr>
        <p:spPr>
          <a:xfrm>
            <a:off x="2307529" y="4831175"/>
            <a:ext cx="3712271" cy="209932"/>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457762" y="4831175"/>
            <a:ext cx="1626891" cy="209932"/>
          </a:xfrm>
          <a:prstGeom prst="rect">
            <a:avLst/>
          </a:prstGeom>
        </p:spPr>
        <p:txBody>
          <a:bodyPr vert="horz" lIns="91440" tIns="45720" rIns="91440" bIns="45720" rtlCol="0" anchor="ctr"/>
          <a:lstStyle>
            <a:lvl1pPr algn="r">
              <a:defRPr sz="700">
                <a:solidFill>
                  <a:schemeClr val="tx1">
                    <a:tint val="75000"/>
                  </a:schemeClr>
                </a:solidFill>
              </a:defRPr>
            </a:lvl1pPr>
          </a:lstStyle>
          <a:p>
            <a:fld id="{FC0AAFFC-FDD8-464F-9D6B-F4A014C847EF}" type="slidenum">
              <a:rPr lang="fr-FR" smtClean="0"/>
              <a:pPr/>
              <a:t>‹N°›</a:t>
            </a:fld>
            <a:endParaRPr lang="fr-FR" dirty="0"/>
          </a:p>
        </p:txBody>
      </p:sp>
    </p:spTree>
    <p:extLst>
      <p:ext uri="{BB962C8B-B14F-4D97-AF65-F5344CB8AC3E}">
        <p14:creationId xmlns:p14="http://schemas.microsoft.com/office/powerpoint/2010/main" val="86179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de.nida.nih.gov/sites/nida_cde/files/TAPS%20Tool%20Parts%20I%20and%20II%20V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08A39-2EA7-F290-7448-1A5E4187370E}"/>
              </a:ext>
            </a:extLst>
          </p:cNvPr>
          <p:cNvSpPr>
            <a:spLocks noGrp="1"/>
          </p:cNvSpPr>
          <p:nvPr>
            <p:ph type="ctrTitle"/>
          </p:nvPr>
        </p:nvSpPr>
        <p:spPr/>
        <p:txBody>
          <a:bodyPr/>
          <a:lstStyle/>
          <a:p>
            <a:r>
              <a:rPr lang="fr-CH" dirty="0"/>
              <a:t>INEBRIA CONFERENCE </a:t>
            </a:r>
            <a:r>
              <a:rPr lang="fr-CH" dirty="0" err="1"/>
              <a:t>September</a:t>
            </a:r>
            <a:r>
              <a:rPr lang="fr-CH" dirty="0"/>
              <a:t> 2023</a:t>
            </a:r>
          </a:p>
        </p:txBody>
      </p:sp>
      <p:sp>
        <p:nvSpPr>
          <p:cNvPr id="3" name="Sous-titre 2">
            <a:extLst>
              <a:ext uri="{FF2B5EF4-FFF2-40B4-BE49-F238E27FC236}">
                <a16:creationId xmlns:a16="http://schemas.microsoft.com/office/drawing/2014/main" id="{0A842359-46B8-D58E-7D20-2FDFFC95560C}"/>
              </a:ext>
            </a:extLst>
          </p:cNvPr>
          <p:cNvSpPr>
            <a:spLocks noGrp="1"/>
          </p:cNvSpPr>
          <p:nvPr>
            <p:ph type="subTitle" idx="1"/>
          </p:nvPr>
        </p:nvSpPr>
        <p:spPr/>
        <p:txBody>
          <a:bodyPr/>
          <a:lstStyle/>
          <a:p>
            <a:pPr>
              <a:lnSpc>
                <a:spcPct val="107000"/>
              </a:lnSpc>
              <a:spcAft>
                <a:spcPts val="800"/>
              </a:spcAft>
            </a:pP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Adaptation in French of the Tobacco, Alcohol, Prescription medication and other Substance (TAPS) tool: a new multi-substance screening </a:t>
            </a:r>
            <a:r>
              <a:rPr lang="en-US"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tool</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for French-speaking primary care patients.</a:t>
            </a:r>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Angéline</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Adam, Céline Gachoud, Charlotte Eidenbenz, Christine Cohidon, Nicolas Senn, Isabelle Jacot-Sadowski, Jean-Bernard Daeppen, Jennifer McNeely, Nicolas </a:t>
            </a:r>
            <a:r>
              <a:rPr lang="en-US" sz="12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Bertholet</a:t>
            </a: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fr-CH"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fr-CH" sz="1200" dirty="0">
                <a:solidFill>
                  <a:srgbClr val="333333"/>
                </a:solidFill>
                <a:latin typeface="Calibri" panose="020F0502020204030204" pitchFamily="34" charset="0"/>
                <a:ea typeface="Calibri" panose="020F0502020204030204" pitchFamily="34" charset="0"/>
                <a:cs typeface="Calibri" panose="020F0502020204030204" pitchFamily="34" charset="0"/>
              </a:rPr>
              <a:t>Lausanne </a:t>
            </a:r>
            <a:r>
              <a:rPr lang="fr-CH" sz="1200" dirty="0" err="1">
                <a:solidFill>
                  <a:srgbClr val="333333"/>
                </a:solidFill>
                <a:latin typeface="Calibri" panose="020F0502020204030204" pitchFamily="34" charset="0"/>
                <a:ea typeface="Calibri" panose="020F0502020204030204" pitchFamily="34" charset="0"/>
                <a:cs typeface="Calibri" panose="020F0502020204030204" pitchFamily="34" charset="0"/>
              </a:rPr>
              <a:t>University</a:t>
            </a:r>
            <a:r>
              <a:rPr lang="fr-CH" sz="1200" dirty="0">
                <a:solidFill>
                  <a:srgbClr val="333333"/>
                </a:solidFill>
                <a:latin typeface="Calibri" panose="020F0502020204030204" pitchFamily="34" charset="0"/>
                <a:ea typeface="Calibri" panose="020F0502020204030204" pitchFamily="34" charset="0"/>
                <a:cs typeface="Calibri" panose="020F0502020204030204" pitchFamily="34" charset="0"/>
              </a:rPr>
              <a:t> Hospital, </a:t>
            </a:r>
            <a:r>
              <a:rPr lang="fr-CH" sz="1200" dirty="0" err="1">
                <a:solidFill>
                  <a:srgbClr val="333333"/>
                </a:solidFill>
                <a:latin typeface="Calibri" panose="020F0502020204030204" pitchFamily="34" charset="0"/>
                <a:ea typeface="Calibri" panose="020F0502020204030204" pitchFamily="34" charset="0"/>
                <a:cs typeface="Calibri" panose="020F0502020204030204" pitchFamily="34" charset="0"/>
              </a:rPr>
              <a:t>Switzerland</a:t>
            </a:r>
            <a:endParaRPr lang="fr-C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90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F72820-8AA1-43FD-B020-1A776F4709BA}"/>
              </a:ext>
            </a:extLst>
          </p:cNvPr>
          <p:cNvSpPr>
            <a:spLocks noGrp="1"/>
          </p:cNvSpPr>
          <p:nvPr>
            <p:ph type="title"/>
          </p:nvPr>
        </p:nvSpPr>
        <p:spPr>
          <a:xfrm>
            <a:off x="457200" y="19050"/>
            <a:ext cx="8229600" cy="647477"/>
          </a:xfrm>
        </p:spPr>
        <p:txBody>
          <a:bodyPr anchor="ctr">
            <a:normAutofit/>
          </a:bodyPr>
          <a:lstStyle/>
          <a:p>
            <a:pPr>
              <a:lnSpc>
                <a:spcPct val="90000"/>
              </a:lnSpc>
            </a:pPr>
            <a:r>
              <a:rPr lang="fr-CH"/>
              <a:t>Material and method</a:t>
            </a:r>
          </a:p>
        </p:txBody>
      </p:sp>
      <p:sp>
        <p:nvSpPr>
          <p:cNvPr id="3" name="Espace réservé du contenu 2">
            <a:extLst>
              <a:ext uri="{FF2B5EF4-FFF2-40B4-BE49-F238E27FC236}">
                <a16:creationId xmlns:a16="http://schemas.microsoft.com/office/drawing/2014/main" id="{6023461B-CECF-E33B-C561-5EA81620A987}"/>
              </a:ext>
            </a:extLst>
          </p:cNvPr>
          <p:cNvSpPr>
            <a:spLocks noGrp="1"/>
          </p:cNvSpPr>
          <p:nvPr>
            <p:ph sz="half" idx="1"/>
          </p:nvPr>
        </p:nvSpPr>
        <p:spPr>
          <a:xfrm>
            <a:off x="457200" y="1200151"/>
            <a:ext cx="4038600" cy="3394472"/>
          </a:xfrm>
        </p:spPr>
        <p:txBody>
          <a:bodyPr>
            <a:normAutofit/>
          </a:bodyPr>
          <a:lstStyle/>
          <a:p>
            <a:pPr marL="360363" indent="-360363">
              <a:lnSpc>
                <a:spcPct val="90000"/>
              </a:lnSpc>
              <a:spcBef>
                <a:spcPts val="0"/>
              </a:spcBef>
              <a:buFont typeface="Arial" panose="020B0604020202020204" pitchFamily="34" charset="0"/>
              <a:buChar char="•"/>
            </a:pPr>
            <a:r>
              <a:rPr lang="en-US" sz="2000" dirty="0"/>
              <a:t>Fundings from Swiss regional state funds.</a:t>
            </a:r>
          </a:p>
          <a:p>
            <a:pPr marL="360363" indent="-360363">
              <a:lnSpc>
                <a:spcPct val="90000"/>
              </a:lnSpc>
              <a:spcBef>
                <a:spcPts val="0"/>
              </a:spcBef>
              <a:buFont typeface="Arial" panose="020B0604020202020204" pitchFamily="34" charset="0"/>
              <a:buChar char="•"/>
            </a:pPr>
            <a:endParaRPr lang="en-US" sz="2000" dirty="0"/>
          </a:p>
          <a:p>
            <a:pPr marL="360363" indent="-360363">
              <a:lnSpc>
                <a:spcPct val="90000"/>
              </a:lnSpc>
              <a:spcBef>
                <a:spcPts val="0"/>
              </a:spcBef>
              <a:buFont typeface="Arial" panose="020B0604020202020204" pitchFamily="34" charset="0"/>
              <a:buChar char="•"/>
            </a:pPr>
            <a:r>
              <a:rPr lang="en-US" sz="2000" dirty="0"/>
              <a:t>European </a:t>
            </a:r>
            <a:r>
              <a:rPr lang="en-US" sz="2000" dirty="0" err="1"/>
              <a:t>Organisation</a:t>
            </a:r>
            <a:r>
              <a:rPr lang="en-US" sz="2000" dirty="0"/>
              <a:t> for Research and Treatment of Cancer Quality Life group Translation Procedure (2017):</a:t>
            </a:r>
          </a:p>
          <a:p>
            <a:pPr marL="720725" lvl="4" indent="-180975">
              <a:lnSpc>
                <a:spcPct val="90000"/>
              </a:lnSpc>
              <a:spcBef>
                <a:spcPts val="0"/>
              </a:spcBef>
              <a:buFont typeface="+mj-lt"/>
              <a:buAutoNum type="arabicPeriod"/>
              <a:tabLst>
                <a:tab pos="984250" algn="l"/>
              </a:tabLst>
            </a:pPr>
            <a:r>
              <a:rPr lang="en-US" sz="2000" dirty="0"/>
              <a:t>Forward-back translation</a:t>
            </a:r>
          </a:p>
          <a:p>
            <a:pPr marL="720725" lvl="4" indent="-180975">
              <a:lnSpc>
                <a:spcPct val="90000"/>
              </a:lnSpc>
              <a:spcBef>
                <a:spcPts val="0"/>
              </a:spcBef>
              <a:buFont typeface="+mj-lt"/>
              <a:buAutoNum type="arabicPeriod"/>
              <a:tabLst>
                <a:tab pos="984250" algn="l"/>
              </a:tabLst>
            </a:pPr>
            <a:r>
              <a:rPr lang="en-US" sz="2000" dirty="0"/>
              <a:t>Pilot testing</a:t>
            </a:r>
          </a:p>
          <a:p>
            <a:pPr>
              <a:lnSpc>
                <a:spcPct val="90000"/>
              </a:lnSpc>
            </a:pPr>
            <a:endParaRPr lang="fr-CH" sz="2600" dirty="0"/>
          </a:p>
        </p:txBody>
      </p:sp>
      <p:pic>
        <p:nvPicPr>
          <p:cNvPr id="2051" name="Picture 3">
            <a:extLst>
              <a:ext uri="{FF2B5EF4-FFF2-40B4-BE49-F238E27FC236}">
                <a16:creationId xmlns:a16="http://schemas.microsoft.com/office/drawing/2014/main" id="{7809FA35-6C17-1175-A122-E05539BB1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28" b="20034"/>
          <a:stretch/>
        </p:blipFill>
        <p:spPr bwMode="auto">
          <a:xfrm>
            <a:off x="4648200" y="1200151"/>
            <a:ext cx="4038600" cy="3394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9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8432-E1A1-234B-381E-8D97A256937F}"/>
              </a:ext>
            </a:extLst>
          </p:cNvPr>
          <p:cNvSpPr>
            <a:spLocks noGrp="1"/>
          </p:cNvSpPr>
          <p:nvPr>
            <p:ph type="title"/>
          </p:nvPr>
        </p:nvSpPr>
        <p:spPr>
          <a:xfrm>
            <a:off x="395727" y="381845"/>
            <a:ext cx="8229600" cy="647477"/>
          </a:xfrm>
        </p:spPr>
        <p:txBody>
          <a:bodyPr/>
          <a:lstStyle/>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Materials and methods</a:t>
            </a:r>
            <a:br>
              <a:rPr lang="fr-CH" sz="4000" dirty="0">
                <a:effectLst/>
                <a:latin typeface="Calibri" panose="020F0502020204030204" pitchFamily="34" charset="0"/>
                <a:ea typeface="Calibri" panose="020F0502020204030204" pitchFamily="34" charset="0"/>
                <a:cs typeface="Times New Roman" panose="02020603050405020304" pitchFamily="18" charset="0"/>
              </a:rPr>
            </a:br>
            <a:endParaRPr lang="fr-CH" dirty="0"/>
          </a:p>
        </p:txBody>
      </p:sp>
      <p:sp>
        <p:nvSpPr>
          <p:cNvPr id="7" name="Zone de texte 21">
            <a:extLst>
              <a:ext uri="{FF2B5EF4-FFF2-40B4-BE49-F238E27FC236}">
                <a16:creationId xmlns:a16="http://schemas.microsoft.com/office/drawing/2014/main" id="{47A0A64D-BEBC-AD81-208A-9A80428F07EC}"/>
              </a:ext>
            </a:extLst>
          </p:cNvPr>
          <p:cNvSpPr txBox="1"/>
          <p:nvPr/>
        </p:nvSpPr>
        <p:spPr>
          <a:xfrm>
            <a:off x="647789" y="1577824"/>
            <a:ext cx="7416000" cy="3121193"/>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tIns="108000" rtlCol="0" anchor="t" anchorCtr="0"/>
          <a:lstStyle>
            <a:defPPr>
              <a:defRPr lang="fr-FR"/>
            </a:defPPr>
            <a:lvl1pPr>
              <a:defRPr sz="2400">
                <a:solidFill>
                  <a:srgbClr val="333333"/>
                </a:solidFill>
                <a:latin typeface="Arial" panose="020B0604020202020204" pitchFamily="34" charset="0"/>
                <a:ea typeface="Times New Roman" panose="02020603050405020304" pitchFamily="18" charset="0"/>
                <a:cs typeface="Arial" panose="020B0604020202020204" pitchFamily="34" charset="0"/>
              </a:defRPr>
            </a:lvl1pPr>
          </a:lstStyle>
          <a:p>
            <a:pPr marL="360363" lvl="2" indent="-360363">
              <a:lnSpc>
                <a:spcPct val="130000"/>
              </a:lnSpc>
              <a:spcAft>
                <a:spcPts val="600"/>
              </a:spcAft>
              <a:buFont typeface="+mj-lt"/>
              <a:buAutoNum type="alphaLcParenR"/>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Two forward translations</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by two independent experimented translators in the health field.</a:t>
            </a:r>
          </a:p>
          <a:p>
            <a:pPr marL="360363" lvl="2" indent="-360363">
              <a:lnSpc>
                <a:spcPct val="107000"/>
              </a:lnSpc>
              <a:spcAft>
                <a:spcPts val="600"/>
              </a:spcAft>
              <a:buFont typeface="+mj-lt"/>
              <a:buAutoNum type="alphaLcParenR"/>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Reconciled version obtained from an </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evaluation by a translation coordinator and 2 researchers specialized in the field. </a:t>
            </a:r>
          </a:p>
          <a:p>
            <a:pPr marL="360363" lvl="2" indent="-360363">
              <a:lnSpc>
                <a:spcPct val="107000"/>
              </a:lnSpc>
              <a:spcAft>
                <a:spcPts val="600"/>
              </a:spcAft>
              <a:buFont typeface="+mj-lt"/>
              <a:buAutoNum type="alphaLcParenR"/>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Two back-translations of the</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reconciled version by two </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other independent translators.</a:t>
            </a:r>
          </a:p>
          <a:p>
            <a:pPr marL="360363" lvl="2" indent="-360363">
              <a:lnSpc>
                <a:spcPct val="107000"/>
              </a:lnSpc>
              <a:spcAft>
                <a:spcPts val="600"/>
              </a:spcAft>
              <a:buFont typeface="+mj-lt"/>
              <a:buAutoNum type="alphaLcParenR"/>
            </a:pP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Review and finalization of the version by a third expert.</a:t>
            </a:r>
          </a:p>
          <a:p>
            <a:pPr marL="360363" lvl="2" indent="-360363">
              <a:lnSpc>
                <a:spcPct val="107000"/>
              </a:lnSpc>
              <a:spcAft>
                <a:spcPts val="600"/>
              </a:spcAft>
              <a:buFont typeface="+mj-lt"/>
              <a:buAutoNum type="alphaLcParenR"/>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Steps a-d</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 are </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repeated until a consensus </a:t>
            </a:r>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is</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reached.</a:t>
            </a:r>
          </a:p>
          <a:p>
            <a:pPr marL="360363" lvl="2" indent="-360363">
              <a:lnSpc>
                <a:spcPct val="107000"/>
              </a:lnSpc>
              <a:spcAft>
                <a:spcPts val="600"/>
              </a:spcAft>
              <a:buFont typeface="+mj-lt"/>
              <a:buAutoNum type="alphaLcParenR"/>
            </a:pPr>
            <a:endParaRPr lang="fr-CH" sz="1800" dirty="0"/>
          </a:p>
        </p:txBody>
      </p:sp>
      <p:sp>
        <p:nvSpPr>
          <p:cNvPr id="8" name="Rectangle 7">
            <a:extLst>
              <a:ext uri="{FF2B5EF4-FFF2-40B4-BE49-F238E27FC236}">
                <a16:creationId xmlns:a16="http://schemas.microsoft.com/office/drawing/2014/main" id="{41D9935C-7039-CCB1-6977-7A3F1A3C5DBB}"/>
              </a:ext>
            </a:extLst>
          </p:cNvPr>
          <p:cNvSpPr/>
          <p:nvPr/>
        </p:nvSpPr>
        <p:spPr>
          <a:xfrm>
            <a:off x="647789" y="896446"/>
            <a:ext cx="7416000" cy="684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Arial" panose="020B0604020202020204" pitchFamily="34" charset="0"/>
                <a:cs typeface="Arial" panose="020B0604020202020204" pitchFamily="34" charset="0"/>
              </a:rPr>
              <a:t>1. Forward-back (FB) translation</a:t>
            </a:r>
            <a:endParaRPr lang="fr-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28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8432-E1A1-234B-381E-8D97A256937F}"/>
              </a:ext>
            </a:extLst>
          </p:cNvPr>
          <p:cNvSpPr>
            <a:spLocks noGrp="1"/>
          </p:cNvSpPr>
          <p:nvPr>
            <p:ph type="title"/>
          </p:nvPr>
        </p:nvSpPr>
        <p:spPr>
          <a:xfrm>
            <a:off x="395727" y="381845"/>
            <a:ext cx="8229600" cy="647477"/>
          </a:xfrm>
        </p:spPr>
        <p:txBody>
          <a:bodyPr/>
          <a:lstStyle/>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Materials and methods</a:t>
            </a:r>
            <a:br>
              <a:rPr lang="fr-CH" sz="4000" dirty="0">
                <a:effectLst/>
                <a:latin typeface="Calibri" panose="020F0502020204030204" pitchFamily="34" charset="0"/>
                <a:ea typeface="Calibri" panose="020F0502020204030204" pitchFamily="34" charset="0"/>
                <a:cs typeface="Times New Roman" panose="02020603050405020304" pitchFamily="18" charset="0"/>
              </a:rPr>
            </a:br>
            <a:endParaRPr lang="fr-CH" dirty="0"/>
          </a:p>
        </p:txBody>
      </p:sp>
      <p:sp>
        <p:nvSpPr>
          <p:cNvPr id="7" name="Zone de texte 21">
            <a:extLst>
              <a:ext uri="{FF2B5EF4-FFF2-40B4-BE49-F238E27FC236}">
                <a16:creationId xmlns:a16="http://schemas.microsoft.com/office/drawing/2014/main" id="{47A0A64D-BEBC-AD81-208A-9A80428F07EC}"/>
              </a:ext>
            </a:extLst>
          </p:cNvPr>
          <p:cNvSpPr txBox="1"/>
          <p:nvPr/>
        </p:nvSpPr>
        <p:spPr>
          <a:xfrm>
            <a:off x="647789" y="1577824"/>
            <a:ext cx="7416000" cy="3121193"/>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tIns="108000" rtlCol="0" anchor="t" anchorCtr="0"/>
          <a:lstStyle>
            <a:defPPr>
              <a:defRPr lang="fr-FR"/>
            </a:defPPr>
            <a:lvl1pPr>
              <a:defRPr sz="2400">
                <a:solidFill>
                  <a:srgbClr val="333333"/>
                </a:solidFill>
                <a:latin typeface="Arial" panose="020B0604020202020204" pitchFamily="34" charset="0"/>
                <a:ea typeface="Times New Roman" panose="02020603050405020304" pitchFamily="18" charset="0"/>
                <a:cs typeface="Arial" panose="020B0604020202020204" pitchFamily="34" charset="0"/>
              </a:defRPr>
            </a:lvl1pPr>
          </a:lstStyle>
          <a:p>
            <a:pPr marL="360363" lvl="2" indent="-360363">
              <a:lnSpc>
                <a:spcPct val="130000"/>
              </a:lnSpc>
              <a:spcAft>
                <a:spcPts val="800"/>
              </a:spcAft>
              <a:buFont typeface="+mj-lt"/>
              <a:buAutoNum type="alphaLcParenR"/>
            </a:pPr>
            <a:r>
              <a:rPr lang="en-US" dirty="0">
                <a:solidFill>
                  <a:srgbClr val="333333"/>
                </a:solidFill>
                <a:latin typeface="Arial" panose="020B0604020202020204" pitchFamily="34" charset="0"/>
                <a:cs typeface="Arial" panose="020B0604020202020204" pitchFamily="34" charset="0"/>
              </a:rPr>
              <a:t>Individual semi-structured interview until saturation (n= 6-8)</a:t>
            </a:r>
          </a:p>
          <a:p>
            <a:pPr marL="360363" lvl="2" indent="-360363">
              <a:lnSpc>
                <a:spcPct val="130000"/>
              </a:lnSpc>
              <a:spcAft>
                <a:spcPts val="800"/>
              </a:spcAft>
              <a:buFont typeface="+mj-lt"/>
              <a:buAutoNum type="alphaLcParenR"/>
            </a:pPr>
            <a:r>
              <a:rPr lang="en-US" dirty="0">
                <a:solidFill>
                  <a:srgbClr val="333333"/>
                </a:solidFill>
                <a:latin typeface="Arial" panose="020B0604020202020204" pitchFamily="34" charset="0"/>
                <a:cs typeface="Arial" panose="020B0604020202020204" pitchFamily="34" charset="0"/>
              </a:rPr>
              <a:t>Content analysis to identify any issue and need for modification (2 reviewers + additional expert for consensus)</a:t>
            </a:r>
          </a:p>
          <a:p>
            <a:pPr marL="360363" lvl="2" indent="-360363">
              <a:lnSpc>
                <a:spcPct val="130000"/>
              </a:lnSpc>
              <a:spcAft>
                <a:spcPts val="800"/>
              </a:spcAft>
              <a:buFont typeface="+mj-lt"/>
              <a:buAutoNum type="alphaLcParenR"/>
            </a:pPr>
            <a:r>
              <a:rPr lang="en-US" dirty="0">
                <a:solidFill>
                  <a:srgbClr val="333333"/>
                </a:solidFill>
                <a:latin typeface="Arial" panose="020B0604020202020204" pitchFamily="34" charset="0"/>
                <a:cs typeface="Arial" panose="020B0604020202020204" pitchFamily="34" charset="0"/>
              </a:rPr>
              <a:t>Modifications made to the tool. </a:t>
            </a:r>
          </a:p>
          <a:p>
            <a:pPr marL="360363" lvl="2" indent="-360363">
              <a:lnSpc>
                <a:spcPct val="130000"/>
              </a:lnSpc>
              <a:spcAft>
                <a:spcPts val="800"/>
              </a:spcAft>
              <a:buFont typeface="+mj-lt"/>
              <a:buAutoNum type="alphaLcParenR"/>
            </a:pPr>
            <a:r>
              <a:rPr lang="en-US" dirty="0">
                <a:solidFill>
                  <a:srgbClr val="333333"/>
                </a:solidFill>
                <a:latin typeface="Arial" panose="020B0604020202020204" pitchFamily="34" charset="0"/>
                <a:cs typeface="Arial" panose="020B0604020202020204" pitchFamily="34" charset="0"/>
              </a:rPr>
              <a:t>Step a-c are repeated with new patients until any issue resolution/consensus.</a:t>
            </a:r>
          </a:p>
          <a:p>
            <a:pPr marL="360363" lvl="2" indent="-360363">
              <a:lnSpc>
                <a:spcPct val="130000"/>
              </a:lnSpc>
              <a:spcAft>
                <a:spcPts val="800"/>
              </a:spcAft>
              <a:buFont typeface="+mj-lt"/>
              <a:buAutoNum type="alphaLcParenR"/>
            </a:pPr>
            <a:r>
              <a:rPr lang="en-US" dirty="0">
                <a:solidFill>
                  <a:srgbClr val="333333"/>
                </a:solidFill>
                <a:latin typeface="Arial" panose="020B0604020202020204" pitchFamily="34" charset="0"/>
                <a:cs typeface="Arial" panose="020B0604020202020204" pitchFamily="34" charset="0"/>
              </a:rPr>
              <a:t>Final version is obtained.</a:t>
            </a:r>
          </a:p>
        </p:txBody>
      </p:sp>
      <p:sp>
        <p:nvSpPr>
          <p:cNvPr id="8" name="Rectangle 7">
            <a:extLst>
              <a:ext uri="{FF2B5EF4-FFF2-40B4-BE49-F238E27FC236}">
                <a16:creationId xmlns:a16="http://schemas.microsoft.com/office/drawing/2014/main" id="{41D9935C-7039-CCB1-6977-7A3F1A3C5DBB}"/>
              </a:ext>
            </a:extLst>
          </p:cNvPr>
          <p:cNvSpPr/>
          <p:nvPr/>
        </p:nvSpPr>
        <p:spPr>
          <a:xfrm>
            <a:off x="647789" y="896446"/>
            <a:ext cx="7416000" cy="684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Arial" panose="020B0604020202020204" pitchFamily="34" charset="0"/>
                <a:cs typeface="Arial" panose="020B0604020202020204" pitchFamily="34" charset="0"/>
              </a:rPr>
              <a:t>2. Pilot testing </a:t>
            </a:r>
            <a:r>
              <a:rPr lang="en-US" sz="2000" dirty="0">
                <a:latin typeface="Arial" panose="020B0604020202020204" pitchFamily="34" charset="0"/>
                <a:cs typeface="Arial" panose="020B0604020202020204" pitchFamily="34" charset="0"/>
              </a:rPr>
              <a:t>among primary care patients to check the comprehensibility and the usability (electronic support)</a:t>
            </a:r>
          </a:p>
        </p:txBody>
      </p:sp>
    </p:spTree>
    <p:extLst>
      <p:ext uri="{BB962C8B-B14F-4D97-AF65-F5344CB8AC3E}">
        <p14:creationId xmlns:p14="http://schemas.microsoft.com/office/powerpoint/2010/main" val="135286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B5C25-05A7-65F9-43E5-EE633538188B}"/>
              </a:ext>
            </a:extLst>
          </p:cNvPr>
          <p:cNvSpPr>
            <a:spLocks noGrp="1"/>
          </p:cNvSpPr>
          <p:nvPr>
            <p:ph type="title"/>
          </p:nvPr>
        </p:nvSpPr>
        <p:spPr/>
        <p:txBody>
          <a:bodyPr/>
          <a:lstStyle/>
          <a:p>
            <a:r>
              <a:rPr lang="fr-CH" dirty="0" err="1"/>
              <a:t>Results</a:t>
            </a:r>
            <a:r>
              <a:rPr lang="fr-CH" dirty="0"/>
              <a:t> (</a:t>
            </a:r>
            <a:r>
              <a:rPr lang="fr-CH" dirty="0" err="1"/>
              <a:t>forward</a:t>
            </a:r>
            <a:r>
              <a:rPr lang="fr-CH" dirty="0"/>
              <a:t>-back translation)</a:t>
            </a:r>
          </a:p>
        </p:txBody>
      </p:sp>
      <p:sp>
        <p:nvSpPr>
          <p:cNvPr id="3" name="Espace réservé du contenu 2">
            <a:extLst>
              <a:ext uri="{FF2B5EF4-FFF2-40B4-BE49-F238E27FC236}">
                <a16:creationId xmlns:a16="http://schemas.microsoft.com/office/drawing/2014/main" id="{EE82893C-16B5-2ED0-F835-734A3BBF8DEB}"/>
              </a:ext>
            </a:extLst>
          </p:cNvPr>
          <p:cNvSpPr>
            <a:spLocks noGrp="1"/>
          </p:cNvSpPr>
          <p:nvPr>
            <p:ph idx="1"/>
          </p:nvPr>
        </p:nvSpPr>
        <p:spPr>
          <a:xfrm>
            <a:off x="457200" y="744004"/>
            <a:ext cx="8229600" cy="3889039"/>
          </a:xfrm>
        </p:spPr>
        <p:txBody>
          <a:bodyPr>
            <a:normAutofit/>
          </a:bodyPr>
          <a:lstStyle/>
          <a:p>
            <a:pPr marL="285750"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Done between November 2021 and February 2022. </a:t>
            </a:r>
          </a:p>
          <a:p>
            <a:pPr marL="285750"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Most of the items needed </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 round</a:t>
            </a: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 of FB translation to reach consensus.</a:t>
            </a:r>
          </a:p>
          <a:p>
            <a:pPr marL="285750"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A 2</a:t>
            </a:r>
            <a:r>
              <a:rPr lang="en-US" sz="18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nd</a:t>
            </a: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 round of FB translation was required for 3 semantic issues:  </a:t>
            </a:r>
          </a:p>
          <a:p>
            <a:pPr marL="742950" lvl="1"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Some English words had no an exact equivalent word in French : </a:t>
            </a:r>
          </a:p>
          <a:p>
            <a:pPr marL="1200150" lvl="2"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‘urge’ for example (</a:t>
            </a:r>
            <a:r>
              <a:rPr lang="en-US" sz="1800" i="1" dirty="0">
                <a:effectLst/>
                <a:latin typeface="Arial" panose="020B0604020202020204" pitchFamily="34" charset="0"/>
                <a:ea typeface="Calibri" panose="020F050202020403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In the PAST 3 MONTHS, have you had a strong desire or urge to use marijuana/ medications for anxiety or sleep at least once a week or more often?”)</a:t>
            </a:r>
          </a:p>
          <a:p>
            <a:pPr marL="1200150" lvl="2"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The translation of ‘weekly’ into French was back translated in ‘every week’.  </a:t>
            </a:r>
            <a:r>
              <a:rPr lang="en-US" sz="1400" dirty="0">
                <a:latin typeface="Arial" panose="020B0604020202020204" pitchFamily="34" charset="0"/>
                <a:ea typeface="Calibri" panose="020F0502020204030204" pitchFamily="34" charset="0"/>
                <a:cs typeface="Arial" panose="020B0604020202020204" pitchFamily="34" charset="0"/>
              </a:rPr>
              <a:t>(option of answers for TAPS-1).</a:t>
            </a:r>
            <a:endParaRPr lang="en-US" sz="18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		A final version was obtained after the 2</a:t>
            </a:r>
            <a:r>
              <a:rPr lang="en-US" sz="1800" baseline="30000" dirty="0">
                <a:effectLst/>
                <a:latin typeface="Arial" panose="020B0604020202020204" pitchFamily="34" charset="0"/>
                <a:ea typeface="Calibri" panose="020F0502020204030204" pitchFamily="34" charset="0"/>
                <a:cs typeface="Arial" panose="020B0604020202020204" pitchFamily="34" charset="0"/>
              </a:rPr>
              <a:t>nd</a:t>
            </a:r>
            <a:r>
              <a:rPr lang="en-US" sz="1800" dirty="0">
                <a:effectLst/>
                <a:latin typeface="Arial" panose="020B0604020202020204" pitchFamily="34" charset="0"/>
                <a:ea typeface="Calibri" panose="020F0502020204030204" pitchFamily="34" charset="0"/>
                <a:cs typeface="Arial" panose="020B0604020202020204" pitchFamily="34" charset="0"/>
              </a:rPr>
              <a:t> round. </a:t>
            </a:r>
          </a:p>
          <a:p>
            <a:endParaRPr lang="fr-CH" dirty="0"/>
          </a:p>
        </p:txBody>
      </p:sp>
      <p:sp>
        <p:nvSpPr>
          <p:cNvPr id="4" name="Flèche : droite 3">
            <a:extLst>
              <a:ext uri="{FF2B5EF4-FFF2-40B4-BE49-F238E27FC236}">
                <a16:creationId xmlns:a16="http://schemas.microsoft.com/office/drawing/2014/main" id="{50D83B3D-74FE-C121-867D-F28876ABD4CF}"/>
              </a:ext>
            </a:extLst>
          </p:cNvPr>
          <p:cNvSpPr/>
          <p:nvPr/>
        </p:nvSpPr>
        <p:spPr>
          <a:xfrm>
            <a:off x="698308" y="3781922"/>
            <a:ext cx="648000" cy="396000"/>
          </a:xfrm>
          <a:prstGeom prst="rightArrow">
            <a:avLst>
              <a:gd name="adj1" fmla="val 50000"/>
              <a:gd name="adj2" fmla="val 50000"/>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sz="1400" b="1" dirty="0">
              <a:solidFill>
                <a:schemeClr val="dk1"/>
              </a:solidFill>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BDF32DAE-562B-F665-EECF-F169DFDDCC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28" b="20034"/>
          <a:stretch/>
        </p:blipFill>
        <p:spPr bwMode="auto">
          <a:xfrm>
            <a:off x="6754716" y="3561567"/>
            <a:ext cx="1366976" cy="11489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73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B5C25-05A7-65F9-43E5-EE633538188B}"/>
              </a:ext>
            </a:extLst>
          </p:cNvPr>
          <p:cNvSpPr>
            <a:spLocks noGrp="1"/>
          </p:cNvSpPr>
          <p:nvPr>
            <p:ph type="title"/>
          </p:nvPr>
        </p:nvSpPr>
        <p:spPr/>
        <p:txBody>
          <a:bodyPr/>
          <a:lstStyle/>
          <a:p>
            <a:r>
              <a:rPr lang="fr-CH" dirty="0" err="1"/>
              <a:t>Results</a:t>
            </a:r>
            <a:r>
              <a:rPr lang="fr-CH" dirty="0"/>
              <a:t> (pilot </a:t>
            </a:r>
            <a:r>
              <a:rPr lang="fr-CH" dirty="0" err="1"/>
              <a:t>testing</a:t>
            </a:r>
            <a:r>
              <a:rPr lang="fr-CH" dirty="0"/>
              <a:t>)</a:t>
            </a:r>
          </a:p>
        </p:txBody>
      </p:sp>
      <p:sp>
        <p:nvSpPr>
          <p:cNvPr id="3" name="Espace réservé du contenu 2">
            <a:extLst>
              <a:ext uri="{FF2B5EF4-FFF2-40B4-BE49-F238E27FC236}">
                <a16:creationId xmlns:a16="http://schemas.microsoft.com/office/drawing/2014/main" id="{EE82893C-16B5-2ED0-F835-734A3BBF8DEB}"/>
              </a:ext>
            </a:extLst>
          </p:cNvPr>
          <p:cNvSpPr>
            <a:spLocks noGrp="1"/>
          </p:cNvSpPr>
          <p:nvPr>
            <p:ph idx="1"/>
          </p:nvPr>
        </p:nvSpPr>
        <p:spPr>
          <a:xfrm>
            <a:off x="457200" y="767927"/>
            <a:ext cx="8229600" cy="3889039"/>
          </a:xfrm>
        </p:spPr>
        <p:txBody>
          <a:bodyPr>
            <a:noAutofit/>
          </a:bodyPr>
          <a:lstStyle/>
          <a:p>
            <a:pPr marL="285750" indent="-285750">
              <a:buFont typeface="Arial" panose="020B0604020202020204" pitchFamily="34" charset="0"/>
              <a:buChar char="•"/>
            </a:pPr>
            <a:r>
              <a:rPr lang="en-US" sz="1800" dirty="0">
                <a:solidFill>
                  <a:srgbClr val="333333"/>
                </a:solidFill>
                <a:latin typeface="Arial" panose="020B0604020202020204" pitchFamily="34" charset="0"/>
                <a:ea typeface="Calibri" panose="020F0502020204030204" pitchFamily="34" charset="0"/>
                <a:cs typeface="Arial" panose="020B0604020202020204" pitchFamily="34" charset="0"/>
              </a:rPr>
              <a:t>Need for 3</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rounds of individual interviews with primary care patients:</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Round 1: 10 patients / Round 2: 7 patients / Round 3: in progress</a:t>
            </a:r>
          </a:p>
          <a:p>
            <a:pPr marL="742950" lvl="1" indent="-285750">
              <a:buFont typeface="Arial" panose="020B0604020202020204" pitchFamily="34" charset="0"/>
              <a:buChar char="‒"/>
            </a:pPr>
            <a:r>
              <a:rPr lang="en-US" sz="1800" dirty="0">
                <a:solidFill>
                  <a:srgbClr val="333333"/>
                </a:solidFill>
                <a:latin typeface="Arial" panose="020B0604020202020204" pitchFamily="34" charset="0"/>
                <a:ea typeface="Calibri" panose="020F0502020204030204" pitchFamily="34" charset="0"/>
                <a:cs typeface="Arial" panose="020B0604020202020204" pitchFamily="34" charset="0"/>
              </a:rPr>
              <a:t>Done between September 2022 and August 2023</a:t>
            </a:r>
          </a:p>
          <a:p>
            <a:pPr marL="285750" indent="-285750">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r>
              <a:rPr lang="en-US" sz="1800" dirty="0">
                <a:latin typeface="Arial" panose="020B0604020202020204" pitchFamily="34" charset="0"/>
                <a:ea typeface="Calibri" panose="020F0502020204030204" pitchFamily="34" charset="0"/>
                <a:cs typeface="Arial" panose="020B0604020202020204" pitchFamily="34" charset="0"/>
              </a:rPr>
              <a:t>Mean (SD) age: 58 (19); range: 24,85</a:t>
            </a:r>
          </a:p>
          <a:p>
            <a:pPr lvl="1"/>
            <a:r>
              <a:rPr lang="en-US" sz="1800" dirty="0">
                <a:latin typeface="Arial" panose="020B0604020202020204" pitchFamily="34" charset="0"/>
                <a:ea typeface="Calibri" panose="020F0502020204030204" pitchFamily="34" charset="0"/>
                <a:cs typeface="Arial" panose="020B0604020202020204" pitchFamily="34" charset="0"/>
              </a:rPr>
              <a:t>Sex: 35 % were female</a:t>
            </a:r>
          </a:p>
          <a:p>
            <a:pPr lvl="1"/>
            <a:r>
              <a:rPr lang="en-US" sz="1800" dirty="0">
                <a:latin typeface="Arial" panose="020B0604020202020204" pitchFamily="34" charset="0"/>
                <a:ea typeface="Calibri" panose="020F0502020204030204" pitchFamily="34" charset="0"/>
                <a:cs typeface="Arial" panose="020B0604020202020204" pitchFamily="34" charset="0"/>
              </a:rPr>
              <a:t>Gender: 35 % female, 65% male</a:t>
            </a:r>
          </a:p>
          <a:p>
            <a:pPr lvl="1"/>
            <a:r>
              <a:rPr lang="en-US" sz="1800" dirty="0">
                <a:latin typeface="Arial" panose="020B0604020202020204" pitchFamily="34" charset="0"/>
                <a:ea typeface="Calibri" panose="020F0502020204030204" pitchFamily="34" charset="0"/>
                <a:cs typeface="Arial" panose="020B0604020202020204" pitchFamily="34" charset="0"/>
              </a:rPr>
              <a:t>Highest achieved education level: </a:t>
            </a:r>
          </a:p>
          <a:p>
            <a:pPr marL="742950" lvl="1"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Middle school 17%</a:t>
            </a:r>
          </a:p>
          <a:p>
            <a:pPr marL="742950" lvl="1"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High school or equivalent degree 53%</a:t>
            </a:r>
          </a:p>
          <a:p>
            <a:pPr marL="742950" lvl="1" indent="-285750">
              <a:buFontTx/>
              <a:buChar char="-"/>
            </a:pPr>
            <a:r>
              <a:rPr lang="en-US" sz="1800" dirty="0">
                <a:latin typeface="Arial" panose="020B0604020202020204" pitchFamily="34" charset="0"/>
                <a:ea typeface="Calibri" panose="020F0502020204030204" pitchFamily="34" charset="0"/>
                <a:cs typeface="Arial" panose="020B0604020202020204" pitchFamily="34" charset="0"/>
              </a:rPr>
              <a:t>University degree or higher 29%</a:t>
            </a:r>
          </a:p>
        </p:txBody>
      </p:sp>
      <p:sp>
        <p:nvSpPr>
          <p:cNvPr id="4" name="Rectangle 3">
            <a:extLst>
              <a:ext uri="{FF2B5EF4-FFF2-40B4-BE49-F238E27FC236}">
                <a16:creationId xmlns:a16="http://schemas.microsoft.com/office/drawing/2014/main" id="{31D0EBFB-39B5-4DAF-94F8-C1C89D9F15FD}"/>
              </a:ext>
            </a:extLst>
          </p:cNvPr>
          <p:cNvSpPr/>
          <p:nvPr/>
        </p:nvSpPr>
        <p:spPr>
          <a:xfrm>
            <a:off x="586316" y="1887750"/>
            <a:ext cx="7416000" cy="477078"/>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US" b="1" dirty="0">
                <a:latin typeface="Arial" panose="020B0604020202020204" pitchFamily="34" charset="0"/>
                <a:cs typeface="Arial" panose="020B0604020202020204" pitchFamily="34" charset="0"/>
              </a:rPr>
              <a:t>Demographics (all participants, n = 17)</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14C008-917F-70A3-ED16-C8C88EFEAF3F}"/>
              </a:ext>
            </a:extLst>
          </p:cNvPr>
          <p:cNvSpPr/>
          <p:nvPr/>
        </p:nvSpPr>
        <p:spPr>
          <a:xfrm>
            <a:off x="586316" y="2364828"/>
            <a:ext cx="7416000" cy="246909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1"/>
            <a:endParaRPr lang="fr-CH"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351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B0966-7C1A-B539-494F-C8AA9B913C99}"/>
              </a:ext>
            </a:extLst>
          </p:cNvPr>
          <p:cNvSpPr>
            <a:spLocks noGrp="1"/>
          </p:cNvSpPr>
          <p:nvPr>
            <p:ph type="title"/>
          </p:nvPr>
        </p:nvSpPr>
        <p:spPr/>
        <p:txBody>
          <a:bodyPr/>
          <a:lstStyle/>
          <a:p>
            <a:r>
              <a:rPr lang="fr-CH" dirty="0" err="1"/>
              <a:t>Results</a:t>
            </a:r>
            <a:r>
              <a:rPr lang="fr-CH" dirty="0"/>
              <a:t> (pilot </a:t>
            </a:r>
            <a:r>
              <a:rPr lang="fr-CH" dirty="0" err="1"/>
              <a:t>testing</a:t>
            </a:r>
            <a:r>
              <a:rPr lang="fr-CH" dirty="0"/>
              <a:t>)</a:t>
            </a:r>
          </a:p>
        </p:txBody>
      </p:sp>
      <p:sp>
        <p:nvSpPr>
          <p:cNvPr id="4" name="Rectangle 3">
            <a:extLst>
              <a:ext uri="{FF2B5EF4-FFF2-40B4-BE49-F238E27FC236}">
                <a16:creationId xmlns:a16="http://schemas.microsoft.com/office/drawing/2014/main" id="{C3D21084-257B-FD04-C513-CB784E3E8C86}"/>
              </a:ext>
            </a:extLst>
          </p:cNvPr>
          <p:cNvSpPr/>
          <p:nvPr/>
        </p:nvSpPr>
        <p:spPr>
          <a:xfrm>
            <a:off x="457200" y="2378719"/>
            <a:ext cx="1260000" cy="1224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Round 1 </a:t>
            </a:r>
          </a:p>
          <a:p>
            <a:pPr algn="ctr"/>
            <a:endParaRPr lang="en-US" sz="1400" dirty="0">
              <a:latin typeface="Arial" panose="020B0604020202020204" pitchFamily="34" charset="0"/>
              <a:ea typeface="Calibri" panose="020F0502020204030204" pitchFamily="34" charset="0"/>
              <a:cs typeface="Arial" panose="020B0604020202020204" pitchFamily="34" charset="0"/>
            </a:endParaRPr>
          </a:p>
          <a:p>
            <a:pPr algn="ctr"/>
            <a:r>
              <a:rPr lang="en-US" sz="1400" dirty="0">
                <a:latin typeface="Arial" panose="020B0604020202020204" pitchFamily="34" charset="0"/>
                <a:ea typeface="Calibri" panose="020F0502020204030204" pitchFamily="34" charset="0"/>
                <a:cs typeface="Arial" panose="020B0604020202020204" pitchFamily="34" charset="0"/>
              </a:rPr>
              <a:t>7/10 patients</a:t>
            </a:r>
            <a:endParaRPr lang="fr-CH" sz="1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11B5299-B6EC-994D-DCE4-AEA5AC3BB61B}"/>
              </a:ext>
            </a:extLst>
          </p:cNvPr>
          <p:cNvSpPr/>
          <p:nvPr/>
        </p:nvSpPr>
        <p:spPr>
          <a:xfrm>
            <a:off x="457200" y="3666639"/>
            <a:ext cx="1260000" cy="1044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Round 2</a:t>
            </a:r>
          </a:p>
          <a:p>
            <a:pPr algn="ctr"/>
            <a:r>
              <a:rPr lang="en-US" sz="1400" dirty="0">
                <a:latin typeface="Arial" panose="020B0604020202020204" pitchFamily="34" charset="0"/>
                <a:ea typeface="Calibri" panose="020F0502020204030204" pitchFamily="34" charset="0"/>
                <a:cs typeface="Arial" panose="020B0604020202020204" pitchFamily="34" charset="0"/>
              </a:rPr>
              <a:t> </a:t>
            </a:r>
          </a:p>
          <a:p>
            <a:pPr algn="ctr"/>
            <a:r>
              <a:rPr lang="en-US" sz="1400" dirty="0">
                <a:latin typeface="Arial" panose="020B0604020202020204" pitchFamily="34" charset="0"/>
                <a:ea typeface="Calibri" panose="020F0502020204030204" pitchFamily="34" charset="0"/>
                <a:cs typeface="Arial" panose="020B0604020202020204" pitchFamily="34" charset="0"/>
              </a:rPr>
              <a:t>all patients</a:t>
            </a:r>
            <a:endParaRPr lang="fr-CH" sz="1400" b="1"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D17814D-5D0D-6A82-58A5-EDE322166633}"/>
              </a:ext>
            </a:extLst>
          </p:cNvPr>
          <p:cNvSpPr txBox="1"/>
          <p:nvPr/>
        </p:nvSpPr>
        <p:spPr>
          <a:xfrm>
            <a:off x="370489" y="772188"/>
            <a:ext cx="8403021" cy="6840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fr-FR"/>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b="1" dirty="0">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lcohol </a:t>
            </a:r>
            <a:r>
              <a:rPr lang="en-US" b="1" dirty="0">
                <a:latin typeface="Arial" panose="020B0604020202020204" pitchFamily="34" charset="0"/>
                <a:ea typeface="Calibri" panose="020F0502020204030204" pitchFamily="34" charset="0"/>
                <a:cs typeface="Arial" panose="020B0604020202020204" pitchFamily="34" charset="0"/>
              </a:rPr>
              <a:t>item</a:t>
            </a:r>
            <a:r>
              <a:rPr lang="en-US" b="1" dirty="0">
                <a:effectLst/>
                <a:latin typeface="Arial" panose="020B0604020202020204" pitchFamily="34" charset="0"/>
                <a:ea typeface="Calibri" panose="020F0502020204030204" pitchFamily="34" charset="0"/>
                <a:cs typeface="Arial" panose="020B0604020202020204" pitchFamily="34" charset="0"/>
              </a:rPr>
              <a:t> of the TAPS-1:  </a:t>
            </a:r>
            <a:r>
              <a:rPr lang="en-US" sz="1600" i="1" dirty="0">
                <a:effectLst/>
                <a:latin typeface="Arial" panose="020B0604020202020204" pitchFamily="34" charset="0"/>
                <a:ea typeface="Calibri" panose="020F0502020204030204" pitchFamily="34" charset="0"/>
                <a:cs typeface="Arial" panose="020B0604020202020204" pitchFamily="34" charset="0"/>
              </a:rPr>
              <a:t>In the past </a:t>
            </a:r>
            <a:r>
              <a:rPr lang="en-US" sz="1600" i="1" u="sng" dirty="0">
                <a:effectLst/>
                <a:latin typeface="Arial" panose="020B0604020202020204" pitchFamily="34" charset="0"/>
                <a:ea typeface="Calibri" panose="020F0502020204030204" pitchFamily="34" charset="0"/>
                <a:cs typeface="Arial" panose="020B0604020202020204" pitchFamily="34" charset="0"/>
              </a:rPr>
              <a:t>12 </a:t>
            </a:r>
            <a:r>
              <a:rPr lang="en-US" sz="1600" i="1" dirty="0">
                <a:effectLst/>
                <a:latin typeface="Arial" panose="020B0604020202020204" pitchFamily="34" charset="0"/>
                <a:ea typeface="Calibri" panose="020F0502020204030204" pitchFamily="34" charset="0"/>
                <a:cs typeface="Arial" panose="020B0604020202020204" pitchFamily="34" charset="0"/>
              </a:rPr>
              <a:t>months, how often have you had </a:t>
            </a:r>
            <a:r>
              <a:rPr lang="en-US" sz="1600" i="1" u="sng" dirty="0">
                <a:effectLst/>
                <a:latin typeface="Arial" panose="020B0604020202020204" pitchFamily="34" charset="0"/>
                <a:ea typeface="Calibri" panose="020F0502020204030204" pitchFamily="34" charset="0"/>
                <a:cs typeface="Arial" panose="020B0604020202020204" pitchFamily="34" charset="0"/>
              </a:rPr>
              <a:t>five or more</a:t>
            </a:r>
            <a:r>
              <a:rPr lang="en-US" sz="1600" i="1" dirty="0">
                <a:effectLst/>
                <a:latin typeface="Arial" panose="020B0604020202020204" pitchFamily="34" charset="0"/>
                <a:ea typeface="Calibri" panose="020F0502020204030204" pitchFamily="34" charset="0"/>
                <a:cs typeface="Arial" panose="020B0604020202020204" pitchFamily="34" charset="0"/>
              </a:rPr>
              <a:t> drinks containing alcohol in </a:t>
            </a:r>
            <a:r>
              <a:rPr lang="en-US" sz="1600" i="1" u="sng" dirty="0">
                <a:effectLst/>
                <a:latin typeface="Arial" panose="020B0604020202020204" pitchFamily="34" charset="0"/>
                <a:ea typeface="Calibri" panose="020F0502020204030204" pitchFamily="34" charset="0"/>
                <a:cs typeface="Arial" panose="020B0604020202020204" pitchFamily="34" charset="0"/>
              </a:rPr>
              <a:t>one</a:t>
            </a:r>
            <a:r>
              <a:rPr lang="en-US" sz="1600" i="1" dirty="0">
                <a:effectLst/>
                <a:latin typeface="Arial" panose="020B0604020202020204" pitchFamily="34" charset="0"/>
                <a:ea typeface="Calibri" panose="020F0502020204030204" pitchFamily="34" charset="0"/>
                <a:cs typeface="Arial" panose="020B0604020202020204" pitchFamily="34" charset="0"/>
              </a:rPr>
              <a:t> day</a:t>
            </a:r>
            <a:r>
              <a:rPr lang="en-US" sz="1200" i="1" dirty="0">
                <a:latin typeface="Arial" panose="020B0604020202020204" pitchFamily="34" charset="0"/>
                <a:ea typeface="Calibri" panose="020F0502020204030204" pitchFamily="34" charset="0"/>
                <a:cs typeface="Arial" panose="020B0604020202020204" pitchFamily="34" charset="0"/>
              </a:rPr>
              <a:t> </a:t>
            </a:r>
            <a:r>
              <a:rPr lang="en-US" sz="1600" i="1" dirty="0">
                <a:latin typeface="Arial" panose="020B0604020202020204" pitchFamily="34" charset="0"/>
                <a:ea typeface="Calibri" panose="020F0502020204030204" pitchFamily="34" charset="0"/>
                <a:cs typeface="Arial" panose="020B0604020202020204" pitchFamily="34" charset="0"/>
              </a:rPr>
              <a:t>?</a:t>
            </a:r>
            <a:endParaRPr lang="en-US" sz="11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FFBB750-291A-EDF3-4885-CB0D0DBA8E39}"/>
              </a:ext>
            </a:extLst>
          </p:cNvPr>
          <p:cNvSpPr/>
          <p:nvPr/>
        </p:nvSpPr>
        <p:spPr>
          <a:xfrm>
            <a:off x="1828572" y="2363351"/>
            <a:ext cx="3132000" cy="1224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too many numerical indications </a:t>
            </a:r>
          </a:p>
          <a:p>
            <a:pPr marL="179388" indent="-179388">
              <a:spcAft>
                <a:spcPts val="60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too long</a:t>
            </a:r>
            <a:endParaRPr lang="en-US" sz="1400" dirty="0">
              <a:latin typeface="Arial" panose="020B0604020202020204" pitchFamily="34" charset="0"/>
              <a:ea typeface="Calibri" panose="020F0502020204030204" pitchFamily="34" charset="0"/>
              <a:cs typeface="Arial" panose="020B0604020202020204" pitchFamily="34" charset="0"/>
            </a:endParaRPr>
          </a:p>
          <a:p>
            <a:pPr marL="179388" indent="-179388">
              <a:spcAft>
                <a:spcPts val="60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several reads to be understood</a:t>
            </a: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86D60A6-01B2-4B92-3682-1C38F21908C7}"/>
              </a:ext>
            </a:extLst>
          </p:cNvPr>
          <p:cNvSpPr/>
          <p:nvPr/>
        </p:nvSpPr>
        <p:spPr>
          <a:xfrm>
            <a:off x="5056993" y="2340299"/>
            <a:ext cx="3060000" cy="1224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lvl="2"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Modification of the formatting:</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1 question by page</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added space between different elements of the items</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more popular wording</a:t>
            </a: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87231D3-9C27-38F7-5B78-839FA9C0637D}"/>
              </a:ext>
            </a:extLst>
          </p:cNvPr>
          <p:cNvSpPr/>
          <p:nvPr/>
        </p:nvSpPr>
        <p:spPr>
          <a:xfrm>
            <a:off x="1828572" y="3658955"/>
            <a:ext cx="3132000" cy="1044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need to process complex information combining numerical thresholds, frequency, and time </a:t>
            </a: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39C949E-7426-64C3-7015-94BF69D43510}"/>
              </a:ext>
            </a:extLst>
          </p:cNvPr>
          <p:cNvSpPr/>
          <p:nvPr/>
        </p:nvSpPr>
        <p:spPr>
          <a:xfrm>
            <a:off x="5056993" y="3635903"/>
            <a:ext cx="3060000" cy="1044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lvl="2"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Simplification of the wording (past 12 months → past year), inspired by AUDIT similar question translation from English to French</a:t>
            </a: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A98F5F9-C95C-1090-0D4E-0D284BC13231}"/>
              </a:ext>
            </a:extLst>
          </p:cNvPr>
          <p:cNvSpPr/>
          <p:nvPr/>
        </p:nvSpPr>
        <p:spPr>
          <a:xfrm>
            <a:off x="5056680" y="1954916"/>
            <a:ext cx="3060000" cy="360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Solutions </a:t>
            </a:r>
          </a:p>
        </p:txBody>
      </p:sp>
      <p:sp>
        <p:nvSpPr>
          <p:cNvPr id="13" name="Rectangle 12">
            <a:extLst>
              <a:ext uri="{FF2B5EF4-FFF2-40B4-BE49-F238E27FC236}">
                <a16:creationId xmlns:a16="http://schemas.microsoft.com/office/drawing/2014/main" id="{945F5DED-8EAC-264D-F35B-D899FEDA96A3}"/>
              </a:ext>
            </a:extLst>
          </p:cNvPr>
          <p:cNvSpPr/>
          <p:nvPr/>
        </p:nvSpPr>
        <p:spPr>
          <a:xfrm>
            <a:off x="1828572" y="1970284"/>
            <a:ext cx="3132000" cy="360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Issues </a:t>
            </a:r>
          </a:p>
        </p:txBody>
      </p:sp>
      <p:pic>
        <p:nvPicPr>
          <p:cNvPr id="3" name="Image 2">
            <a:extLst>
              <a:ext uri="{FF2B5EF4-FFF2-40B4-BE49-F238E27FC236}">
                <a16:creationId xmlns:a16="http://schemas.microsoft.com/office/drawing/2014/main" id="{C56A9FA4-4DA4-431F-0B82-1BAC3E170A1C}"/>
              </a:ext>
            </a:extLst>
          </p:cNvPr>
          <p:cNvPicPr>
            <a:picLocks noChangeAspect="1"/>
          </p:cNvPicPr>
          <p:nvPr/>
        </p:nvPicPr>
        <p:blipFill>
          <a:blip r:embed="rId3"/>
          <a:stretch>
            <a:fillRect/>
          </a:stretch>
        </p:blipFill>
        <p:spPr>
          <a:xfrm>
            <a:off x="4421892" y="1207159"/>
            <a:ext cx="4722108" cy="540046"/>
          </a:xfrm>
          <a:prstGeom prst="rect">
            <a:avLst/>
          </a:prstGeom>
        </p:spPr>
      </p:pic>
    </p:spTree>
    <p:extLst>
      <p:ext uri="{BB962C8B-B14F-4D97-AF65-F5344CB8AC3E}">
        <p14:creationId xmlns:p14="http://schemas.microsoft.com/office/powerpoint/2010/main" val="370033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B0966-7C1A-B539-494F-C8AA9B913C99}"/>
              </a:ext>
            </a:extLst>
          </p:cNvPr>
          <p:cNvSpPr>
            <a:spLocks noGrp="1"/>
          </p:cNvSpPr>
          <p:nvPr>
            <p:ph type="title"/>
          </p:nvPr>
        </p:nvSpPr>
        <p:spPr/>
        <p:txBody>
          <a:bodyPr/>
          <a:lstStyle/>
          <a:p>
            <a:r>
              <a:rPr lang="fr-CH" dirty="0" err="1"/>
              <a:t>Results</a:t>
            </a:r>
            <a:r>
              <a:rPr lang="fr-CH" dirty="0"/>
              <a:t> (pilot </a:t>
            </a:r>
            <a:r>
              <a:rPr lang="fr-CH" dirty="0" err="1"/>
              <a:t>testing</a:t>
            </a:r>
            <a:r>
              <a:rPr lang="fr-CH" dirty="0"/>
              <a:t>)</a:t>
            </a:r>
          </a:p>
        </p:txBody>
      </p:sp>
      <p:sp>
        <p:nvSpPr>
          <p:cNvPr id="6" name="ZoneTexte 5">
            <a:extLst>
              <a:ext uri="{FF2B5EF4-FFF2-40B4-BE49-F238E27FC236}">
                <a16:creationId xmlns:a16="http://schemas.microsoft.com/office/drawing/2014/main" id="{4D17814D-5D0D-6A82-58A5-EDE322166633}"/>
              </a:ext>
            </a:extLst>
          </p:cNvPr>
          <p:cNvSpPr txBox="1"/>
          <p:nvPr/>
        </p:nvSpPr>
        <p:spPr>
          <a:xfrm>
            <a:off x="457200" y="872099"/>
            <a:ext cx="8424000" cy="684000"/>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fr-FR"/>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b="1" dirty="0">
                <a:latin typeface="Arial" panose="020B0604020202020204" pitchFamily="34" charset="0"/>
                <a:ea typeface="Calibri" panose="020F0502020204030204" pitchFamily="34" charset="0"/>
                <a:cs typeface="Arial" panose="020B0604020202020204" pitchFamily="34" charset="0"/>
              </a:rPr>
              <a:t>Prescription medication item of the TAPS-1: </a:t>
            </a:r>
          </a:p>
          <a:p>
            <a:pPr algn="l"/>
            <a:r>
              <a:rPr lang="en-US" sz="1400" i="1" dirty="0">
                <a:effectLst/>
                <a:latin typeface="Arial" panose="020B0604020202020204" pitchFamily="34" charset="0"/>
                <a:ea typeface="Calibri" panose="020F0502020204030204" pitchFamily="34" charset="0"/>
                <a:cs typeface="Arial" panose="020B0604020202020204" pitchFamily="34" charset="0"/>
              </a:rPr>
              <a:t>In the PAST 12 MONTHS, how often have you used any prescription medications just for the feeling, more than prescribed or that were not prescribed for you? Prescription medications that may be used this way include: Opiate pain relievers (for example, ...), medication for anxiety or sleeping … or for ADHD ?</a:t>
            </a:r>
          </a:p>
        </p:txBody>
      </p:sp>
      <p:sp>
        <p:nvSpPr>
          <p:cNvPr id="3" name="Rectangle 2">
            <a:extLst>
              <a:ext uri="{FF2B5EF4-FFF2-40B4-BE49-F238E27FC236}">
                <a16:creationId xmlns:a16="http://schemas.microsoft.com/office/drawing/2014/main" id="{E84DA748-B860-38EB-A55B-DFC1D5F0EDFA}"/>
              </a:ext>
            </a:extLst>
          </p:cNvPr>
          <p:cNvSpPr/>
          <p:nvPr/>
        </p:nvSpPr>
        <p:spPr>
          <a:xfrm>
            <a:off x="457200" y="2240407"/>
            <a:ext cx="1260000" cy="1656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Round 1 </a:t>
            </a:r>
          </a:p>
          <a:p>
            <a:pPr algn="ctr"/>
            <a:endParaRPr lang="en-US" sz="1400" dirty="0">
              <a:latin typeface="Arial" panose="020B0604020202020204" pitchFamily="34" charset="0"/>
              <a:ea typeface="Calibri" panose="020F0502020204030204" pitchFamily="34" charset="0"/>
              <a:cs typeface="Arial" panose="020B0604020202020204" pitchFamily="34" charset="0"/>
            </a:endParaRPr>
          </a:p>
          <a:p>
            <a:pPr algn="ctr"/>
            <a:r>
              <a:rPr lang="en-US" sz="1400" dirty="0">
                <a:latin typeface="Arial" panose="020B0604020202020204" pitchFamily="34" charset="0"/>
                <a:ea typeface="Calibri" panose="020F0502020204030204" pitchFamily="34" charset="0"/>
                <a:cs typeface="Arial" panose="020B0604020202020204" pitchFamily="34" charset="0"/>
              </a:rPr>
              <a:t>7/10 patients</a:t>
            </a:r>
            <a:endParaRPr lang="fr-CH" sz="1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491D234-8C4D-641D-1974-61B7A666C845}"/>
              </a:ext>
            </a:extLst>
          </p:cNvPr>
          <p:cNvSpPr/>
          <p:nvPr/>
        </p:nvSpPr>
        <p:spPr>
          <a:xfrm>
            <a:off x="457200" y="3985529"/>
            <a:ext cx="1260000" cy="756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Round 2</a:t>
            </a:r>
          </a:p>
          <a:p>
            <a:pPr algn="ctr"/>
            <a:r>
              <a:rPr lang="en-US" sz="1400" dirty="0">
                <a:latin typeface="Arial" panose="020B0604020202020204" pitchFamily="34" charset="0"/>
                <a:ea typeface="Calibri" panose="020F0502020204030204" pitchFamily="34" charset="0"/>
                <a:cs typeface="Arial" panose="020B0604020202020204" pitchFamily="34" charset="0"/>
              </a:rPr>
              <a:t> </a:t>
            </a:r>
          </a:p>
          <a:p>
            <a:pPr algn="ctr"/>
            <a:r>
              <a:rPr lang="en-US" sz="1400" dirty="0">
                <a:latin typeface="Arial" panose="020B0604020202020204" pitchFamily="34" charset="0"/>
                <a:ea typeface="Calibri" panose="020F0502020204030204" pitchFamily="34" charset="0"/>
                <a:cs typeface="Arial" panose="020B0604020202020204" pitchFamily="34" charset="0"/>
              </a:rPr>
              <a:t>1 patient</a:t>
            </a:r>
            <a:endParaRPr lang="fr-CH" sz="14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5A30FA-BB70-3E5D-E4DD-1ECEBAD12964}"/>
              </a:ext>
            </a:extLst>
          </p:cNvPr>
          <p:cNvSpPr/>
          <p:nvPr/>
        </p:nvSpPr>
        <p:spPr>
          <a:xfrm>
            <a:off x="1828572" y="2240407"/>
            <a:ext cx="3132000" cy="1656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too long, and several reads to be understood </a:t>
            </a:r>
          </a:p>
          <a:p>
            <a:pPr marL="179388"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confusion between usual prescription and misuse of drugs : ‘</a:t>
            </a:r>
            <a:r>
              <a:rPr lang="en-US" sz="1400" i="1" dirty="0">
                <a:latin typeface="Arial" panose="020B0604020202020204" pitchFamily="34" charset="0"/>
                <a:cs typeface="Arial" panose="020B0604020202020204" pitchFamily="34" charset="0"/>
              </a:rPr>
              <a:t>Why do we ask a question about my prescribed medication, what is the association with drug use ?’ </a:t>
            </a:r>
          </a:p>
        </p:txBody>
      </p:sp>
      <p:sp>
        <p:nvSpPr>
          <p:cNvPr id="15" name="Rectangle 14">
            <a:extLst>
              <a:ext uri="{FF2B5EF4-FFF2-40B4-BE49-F238E27FC236}">
                <a16:creationId xmlns:a16="http://schemas.microsoft.com/office/drawing/2014/main" id="{B252AADC-CFC0-4D0E-908E-5653C841938E}"/>
              </a:ext>
            </a:extLst>
          </p:cNvPr>
          <p:cNvSpPr/>
          <p:nvPr/>
        </p:nvSpPr>
        <p:spPr>
          <a:xfrm>
            <a:off x="5056993" y="2240407"/>
            <a:ext cx="3060000" cy="1656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lvl="2" indent="-179388">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Modification of the formatting:</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1 question by page</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added space between different elements of the items</a:t>
            </a:r>
          </a:p>
          <a:p>
            <a:pPr marL="449263" lvl="3" indent="-273050">
              <a:buFont typeface="Arial" panose="020B0604020202020204" pitchFamily="34" charset="0"/>
              <a:buChar char="‒"/>
            </a:pPr>
            <a:r>
              <a:rPr lang="en-US" sz="1400" dirty="0">
                <a:latin typeface="Arial" panose="020B0604020202020204" pitchFamily="34" charset="0"/>
                <a:cs typeface="Arial" panose="020B0604020202020204" pitchFamily="34" charset="0"/>
              </a:rPr>
              <a:t>more popular wording</a:t>
            </a: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DD1A36C-9676-35FA-FC7A-43593B7A7334}"/>
              </a:ext>
            </a:extLst>
          </p:cNvPr>
          <p:cNvSpPr/>
          <p:nvPr/>
        </p:nvSpPr>
        <p:spPr>
          <a:xfrm>
            <a:off x="1828572" y="3985529"/>
            <a:ext cx="3132000" cy="756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marL="179388" indent="-179388">
              <a:spcAft>
                <a:spcPts val="6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Only one patient reported difficulty of comprehension</a:t>
            </a:r>
          </a:p>
          <a:p>
            <a:pPr marL="179388" indent="-179388">
              <a:spcAft>
                <a:spcPts val="60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Less </a:t>
            </a:r>
            <a:r>
              <a:rPr lang="en-US" sz="1400" dirty="0" err="1">
                <a:effectLst/>
                <a:latin typeface="Arial" panose="020B0604020202020204" pitchFamily="34" charset="0"/>
                <a:ea typeface="Calibri" panose="020F0502020204030204" pitchFamily="34" charset="0"/>
                <a:cs typeface="Arial" panose="020B0604020202020204" pitchFamily="34" charset="0"/>
              </a:rPr>
              <a:t>confort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07560AE-CC35-DDD0-5693-834D841D0F7E}"/>
              </a:ext>
            </a:extLst>
          </p:cNvPr>
          <p:cNvSpPr/>
          <p:nvPr/>
        </p:nvSpPr>
        <p:spPr>
          <a:xfrm>
            <a:off x="5056993" y="3985529"/>
            <a:ext cx="3060000" cy="756000"/>
          </a:xfrm>
          <a:prstGeom prst="rect">
            <a:avLst/>
          </a:prstGeom>
          <a:no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t" anchorCtr="0"/>
          <a:lstStyle/>
          <a:p>
            <a:pPr>
              <a:spcAft>
                <a:spcPts val="600"/>
              </a:spcAft>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9388" indent="-179388">
              <a:spcAft>
                <a:spcPts val="600"/>
              </a:spcAft>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lvl="1"/>
            <a:endParaRPr lang="fr-CH" sz="14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29276B3-5BA8-F429-6135-E113A770FFC1}"/>
              </a:ext>
            </a:extLst>
          </p:cNvPr>
          <p:cNvSpPr/>
          <p:nvPr/>
        </p:nvSpPr>
        <p:spPr>
          <a:xfrm>
            <a:off x="5056680" y="1831972"/>
            <a:ext cx="3060000" cy="360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Solutions </a:t>
            </a:r>
          </a:p>
        </p:txBody>
      </p:sp>
      <p:sp>
        <p:nvSpPr>
          <p:cNvPr id="19" name="Rectangle 18">
            <a:extLst>
              <a:ext uri="{FF2B5EF4-FFF2-40B4-BE49-F238E27FC236}">
                <a16:creationId xmlns:a16="http://schemas.microsoft.com/office/drawing/2014/main" id="{CF485C91-8BC0-3DA8-3752-46E24695A7DF}"/>
              </a:ext>
            </a:extLst>
          </p:cNvPr>
          <p:cNvSpPr/>
          <p:nvPr/>
        </p:nvSpPr>
        <p:spPr>
          <a:xfrm>
            <a:off x="1828572" y="1831972"/>
            <a:ext cx="3132000" cy="360000"/>
          </a:xfrm>
          <a:prstGeom prst="rect">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latin typeface="Arial" panose="020B0604020202020204" pitchFamily="34" charset="0"/>
                <a:ea typeface="Calibri" panose="020F0502020204030204" pitchFamily="34" charset="0"/>
                <a:cs typeface="Arial" panose="020B0604020202020204" pitchFamily="34" charset="0"/>
              </a:rPr>
              <a:t>Issues </a:t>
            </a:r>
          </a:p>
        </p:txBody>
      </p:sp>
    </p:spTree>
    <p:extLst>
      <p:ext uri="{BB962C8B-B14F-4D97-AF65-F5344CB8AC3E}">
        <p14:creationId xmlns:p14="http://schemas.microsoft.com/office/powerpoint/2010/main" val="297712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42B42-B57C-9F4D-D06D-6A814DC7B660}"/>
              </a:ext>
            </a:extLst>
          </p:cNvPr>
          <p:cNvSpPr>
            <a:spLocks noGrp="1"/>
          </p:cNvSpPr>
          <p:nvPr>
            <p:ph type="title"/>
          </p:nvPr>
        </p:nvSpPr>
        <p:spPr/>
        <p:txBody>
          <a:bodyPr/>
          <a:lstStyle/>
          <a:p>
            <a:r>
              <a:rPr lang="fr-CH" dirty="0"/>
              <a:t>Conclusions</a:t>
            </a:r>
          </a:p>
        </p:txBody>
      </p:sp>
      <p:sp>
        <p:nvSpPr>
          <p:cNvPr id="3" name="Espace réservé du contenu 2">
            <a:extLst>
              <a:ext uri="{FF2B5EF4-FFF2-40B4-BE49-F238E27FC236}">
                <a16:creationId xmlns:a16="http://schemas.microsoft.com/office/drawing/2014/main" id="{476A9AD4-6659-A42E-DBF2-1E833C6F562B}"/>
              </a:ext>
            </a:extLst>
          </p:cNvPr>
          <p:cNvSpPr>
            <a:spLocks noGrp="1"/>
          </p:cNvSpPr>
          <p:nvPr>
            <p:ph idx="1"/>
          </p:nvPr>
        </p:nvSpPr>
        <p:spPr/>
        <p:txBody>
          <a:bodyPr>
            <a:normAutofit lnSpcReduction="10000"/>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When adapting the TAPS into French</a:t>
            </a:r>
            <a:r>
              <a:rPr lang="en-US" sz="1800" dirty="0">
                <a:latin typeface="Arial" panose="020B0604020202020204" pitchFamily="34" charset="0"/>
                <a:ea typeface="Calibri" panose="020F0502020204030204" pitchFamily="34" charset="0"/>
                <a:cs typeface="Arial" panose="020B0604020202020204" pitchFamily="34" charset="0"/>
              </a:rPr>
              <a:t>:</a:t>
            </a:r>
          </a:p>
          <a:p>
            <a:pPr marL="285750" indent="-285750">
              <a:lnSpc>
                <a:spcPct val="107000"/>
              </a:lnSpc>
              <a:spcAft>
                <a:spcPts val="800"/>
              </a:spcAft>
              <a:buFontTx/>
              <a:buChar char="-"/>
            </a:pPr>
            <a:r>
              <a:rPr lang="en-US" sz="1800" dirty="0">
                <a:effectLst/>
                <a:latin typeface="Arial" panose="020B0604020202020204" pitchFamily="34" charset="0"/>
                <a:ea typeface="Calibri" panose="020F0502020204030204" pitchFamily="34" charset="0"/>
                <a:cs typeface="Arial" panose="020B0604020202020204" pitchFamily="34" charset="0"/>
              </a:rPr>
              <a:t>Translation challenges</a:t>
            </a:r>
            <a:r>
              <a:rPr lang="en-US" sz="1800" dirty="0">
                <a:latin typeface="Arial" panose="020B0604020202020204" pitchFamily="34" charset="0"/>
                <a:ea typeface="Calibri" panose="020F0502020204030204" pitchFamily="34" charset="0"/>
                <a:cs typeface="Arial" panose="020B0604020202020204" pitchFamily="34" charset="0"/>
              </a:rPr>
              <a:t>: lengthier sentences, no exactly matched translation in French …  is the TAPS short in French, too ?</a:t>
            </a:r>
          </a:p>
          <a:p>
            <a:pPr marL="285750" indent="-285750">
              <a:lnSpc>
                <a:spcPct val="107000"/>
              </a:lnSpc>
              <a:spcAft>
                <a:spcPts val="800"/>
              </a:spcAft>
              <a:buFontTx/>
              <a:buChar char="-"/>
            </a:pPr>
            <a:r>
              <a:rPr lang="en-US" sz="1800" dirty="0">
                <a:latin typeface="Arial" panose="020B0604020202020204" pitchFamily="34" charset="0"/>
                <a:ea typeface="Calibri" panose="020F0502020204030204" pitchFamily="34" charset="0"/>
                <a:cs typeface="Arial" panose="020B0604020202020204" pitchFamily="34" charset="0"/>
              </a:rPr>
              <a:t>C</a:t>
            </a:r>
            <a:r>
              <a:rPr lang="en-US" sz="1800" dirty="0">
                <a:effectLst/>
                <a:latin typeface="Arial" panose="020B0604020202020204" pitchFamily="34" charset="0"/>
                <a:ea typeface="Calibri" panose="020F0502020204030204" pitchFamily="34" charset="0"/>
                <a:cs typeface="Arial" panose="020B0604020202020204" pitchFamily="34" charset="0"/>
              </a:rPr>
              <a:t>omprehension challenges related to </a:t>
            </a:r>
          </a:p>
          <a:p>
            <a:pPr marL="742950" lvl="1" indent="-285750">
              <a:lnSpc>
                <a:spcPct val="107000"/>
              </a:lnSpc>
              <a:spcAft>
                <a:spcPts val="800"/>
              </a:spcAft>
              <a:buFontTx/>
              <a:buChar char="-"/>
            </a:pPr>
            <a:r>
              <a:rPr lang="en-US" sz="1800" dirty="0">
                <a:effectLst/>
                <a:latin typeface="Arial" panose="020B0604020202020204" pitchFamily="34" charset="0"/>
                <a:ea typeface="Calibri" panose="020F0502020204030204" pitchFamily="34" charset="0"/>
                <a:cs typeface="Arial" panose="020B0604020202020204" pitchFamily="34" charset="0"/>
              </a:rPr>
              <a:t>the alcohol screening question requiring complex thinking because of complex numerical indications. </a:t>
            </a:r>
          </a:p>
          <a:p>
            <a:pPr marL="742950" lvl="1" indent="-285750">
              <a:lnSpc>
                <a:spcPct val="107000"/>
              </a:lnSpc>
              <a:spcAft>
                <a:spcPts val="800"/>
              </a:spcAft>
              <a:buFontTx/>
              <a:buChar char="-"/>
            </a:pPr>
            <a:r>
              <a:rPr lang="en-US" sz="1800" dirty="0">
                <a:effectLst/>
                <a:latin typeface="Arial" panose="020B0604020202020204" pitchFamily="34" charset="0"/>
                <a:ea typeface="Calibri" panose="020F0502020204030204" pitchFamily="34" charset="0"/>
                <a:cs typeface="Arial" panose="020B0604020202020204" pitchFamily="34" charset="0"/>
              </a:rPr>
              <a:t>the meaning of prescription medication use</a:t>
            </a:r>
          </a:p>
          <a:p>
            <a:pPr marL="285750" indent="-285750">
              <a:lnSpc>
                <a:spcPct val="107000"/>
              </a:lnSpc>
              <a:spcAft>
                <a:spcPts val="800"/>
              </a:spcAft>
              <a:buFontTx/>
              <a:buChar char="-"/>
            </a:pPr>
            <a:r>
              <a:rPr lang="en-US" sz="1800" dirty="0">
                <a:effectLst/>
                <a:latin typeface="Arial" panose="020B0604020202020204" pitchFamily="34" charset="0"/>
                <a:ea typeface="Calibri" panose="020F0502020204030204" pitchFamily="34" charset="0"/>
                <a:cs typeface="Arial" panose="020B0604020202020204" pitchFamily="34" charset="0"/>
              </a:rPr>
              <a:t>Despite many </a:t>
            </a:r>
            <a:r>
              <a:rPr lang="en-US" sz="1800" dirty="0">
                <a:latin typeface="Arial" panose="020B0604020202020204" pitchFamily="34" charset="0"/>
                <a:ea typeface="Calibri" panose="020F0502020204030204" pitchFamily="34" charset="0"/>
                <a:cs typeface="Arial" panose="020B0604020202020204" pitchFamily="34" charset="0"/>
              </a:rPr>
              <a:t>years of development of substance use screening questionnaires finding a simple way to present and phrase the question is still challenging.</a:t>
            </a:r>
            <a:endParaRPr lang="fr-CH" sz="1800" dirty="0">
              <a:effectLst/>
              <a:latin typeface="Arial" panose="020B0604020202020204" pitchFamily="34" charset="0"/>
              <a:ea typeface="Calibri" panose="020F0502020204030204" pitchFamily="34" charset="0"/>
              <a:cs typeface="Arial" panose="020B0604020202020204" pitchFamily="34" charset="0"/>
            </a:endParaRPr>
          </a:p>
          <a:p>
            <a:endParaRPr lang="fr-CH" dirty="0"/>
          </a:p>
        </p:txBody>
      </p:sp>
    </p:spTree>
    <p:extLst>
      <p:ext uri="{BB962C8B-B14F-4D97-AF65-F5344CB8AC3E}">
        <p14:creationId xmlns:p14="http://schemas.microsoft.com/office/powerpoint/2010/main" val="425522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C875B-21C4-CD86-9A39-421843F94755}"/>
              </a:ext>
            </a:extLst>
          </p:cNvPr>
          <p:cNvSpPr>
            <a:spLocks noGrp="1"/>
          </p:cNvSpPr>
          <p:nvPr>
            <p:ph type="title"/>
          </p:nvPr>
        </p:nvSpPr>
        <p:spPr/>
        <p:txBody>
          <a:bodyPr/>
          <a:lstStyle/>
          <a:p>
            <a:r>
              <a:rPr lang="fr-CH" dirty="0" err="1"/>
              <a:t>References</a:t>
            </a:r>
            <a:r>
              <a:rPr lang="fr-CH" dirty="0"/>
              <a:t> </a:t>
            </a:r>
          </a:p>
        </p:txBody>
      </p:sp>
      <p:sp>
        <p:nvSpPr>
          <p:cNvPr id="3" name="Espace réservé du contenu 2">
            <a:extLst>
              <a:ext uri="{FF2B5EF4-FFF2-40B4-BE49-F238E27FC236}">
                <a16:creationId xmlns:a16="http://schemas.microsoft.com/office/drawing/2014/main" id="{478884D7-FF0E-299C-B328-5440467AA742}"/>
              </a:ext>
            </a:extLst>
          </p:cNvPr>
          <p:cNvSpPr>
            <a:spLocks noGrp="1"/>
          </p:cNvSpPr>
          <p:nvPr>
            <p:ph idx="1"/>
          </p:nvPr>
        </p:nvSpPr>
        <p:spPr/>
        <p:txBody>
          <a:bodyPr>
            <a:normAutofit fontScale="32500" lnSpcReduction="20000"/>
          </a:bodyPr>
          <a:lstStyle/>
          <a:p>
            <a:pPr marL="514350" indent="-514350">
              <a:buAutoNum type="arabicPeriod"/>
            </a:pPr>
            <a:r>
              <a:rPr lang="fr-CH" dirty="0"/>
              <a:t>Curry, S.J., et al., Screening and </a:t>
            </a:r>
            <a:r>
              <a:rPr lang="fr-CH" dirty="0" err="1"/>
              <a:t>Behavioral</a:t>
            </a:r>
            <a:r>
              <a:rPr lang="fr-CH" dirty="0"/>
              <a:t> Counseling Interventions to </a:t>
            </a:r>
            <a:r>
              <a:rPr lang="fr-CH" dirty="0" err="1"/>
              <a:t>Reduce</a:t>
            </a:r>
            <a:r>
              <a:rPr lang="fr-CH" dirty="0"/>
              <a:t> </a:t>
            </a:r>
            <a:r>
              <a:rPr lang="fr-CH" dirty="0" err="1"/>
              <a:t>Unhealthy</a:t>
            </a:r>
            <a:r>
              <a:rPr lang="fr-CH" dirty="0"/>
              <a:t> </a:t>
            </a:r>
            <a:r>
              <a:rPr lang="fr-CH" dirty="0" err="1"/>
              <a:t>Alcohol</a:t>
            </a:r>
            <a:r>
              <a:rPr lang="fr-CH" dirty="0"/>
              <a:t> Use in Adolescents and </a:t>
            </a:r>
            <a:r>
              <a:rPr lang="fr-CH" dirty="0" err="1"/>
              <a:t>Adults</a:t>
            </a:r>
            <a:r>
              <a:rPr lang="fr-CH" dirty="0"/>
              <a:t> US Preventive Services </a:t>
            </a:r>
            <a:r>
              <a:rPr lang="fr-CH" dirty="0" err="1"/>
              <a:t>Task</a:t>
            </a:r>
            <a:r>
              <a:rPr lang="fr-CH" dirty="0"/>
              <a:t> Force </a:t>
            </a:r>
            <a:r>
              <a:rPr lang="fr-CH" dirty="0" err="1"/>
              <a:t>Recommendation</a:t>
            </a:r>
            <a:r>
              <a:rPr lang="fr-CH" dirty="0"/>
              <a:t> </a:t>
            </a:r>
            <a:r>
              <a:rPr lang="fr-CH" dirty="0" err="1"/>
              <a:t>Statement</a:t>
            </a:r>
            <a:r>
              <a:rPr lang="fr-CH" dirty="0"/>
              <a:t>. </a:t>
            </a:r>
            <a:r>
              <a:rPr lang="fr-CH" dirty="0" err="1"/>
              <a:t>Jama</a:t>
            </a:r>
            <a:r>
              <a:rPr lang="fr-CH" dirty="0"/>
              <a:t>-Journal of the American </a:t>
            </a:r>
            <a:r>
              <a:rPr lang="fr-CH" dirty="0" err="1"/>
              <a:t>Medical</a:t>
            </a:r>
            <a:r>
              <a:rPr lang="fr-CH" dirty="0"/>
              <a:t> Association, 2018. 320(18): p. 1899-1909.</a:t>
            </a:r>
          </a:p>
          <a:p>
            <a:pPr marL="514350" indent="-514350">
              <a:buAutoNum type="arabicPeriod"/>
            </a:pPr>
            <a:r>
              <a:rPr lang="fr-CH" dirty="0"/>
              <a:t>WHO. </a:t>
            </a:r>
            <a:r>
              <a:rPr lang="fr-CH" dirty="0" err="1"/>
              <a:t>Alcohol</a:t>
            </a:r>
            <a:r>
              <a:rPr lang="fr-CH" dirty="0"/>
              <a:t> - Fact </a:t>
            </a:r>
            <a:r>
              <a:rPr lang="fr-CH" dirty="0" err="1"/>
              <a:t>sheet</a:t>
            </a:r>
            <a:r>
              <a:rPr lang="fr-CH" dirty="0"/>
              <a:t> - WHO </a:t>
            </a:r>
            <a:r>
              <a:rPr lang="fr-CH" dirty="0" err="1"/>
              <a:t>recommendation</a:t>
            </a:r>
            <a:r>
              <a:rPr lang="fr-CH" dirty="0"/>
              <a:t> for </a:t>
            </a:r>
            <a:r>
              <a:rPr lang="fr-CH" dirty="0" err="1"/>
              <a:t>Alcohol</a:t>
            </a:r>
            <a:r>
              <a:rPr lang="fr-CH" dirty="0"/>
              <a:t> </a:t>
            </a:r>
            <a:r>
              <a:rPr lang="fr-CH" dirty="0" err="1"/>
              <a:t>misuse</a:t>
            </a:r>
            <a:r>
              <a:rPr lang="fr-CH" dirty="0"/>
              <a:t>. 2015 </a:t>
            </a:r>
            <a:r>
              <a:rPr lang="fr-CH" dirty="0" err="1"/>
              <a:t>January</a:t>
            </a:r>
            <a:r>
              <a:rPr lang="fr-CH" dirty="0"/>
              <a:t> 2015 [</a:t>
            </a:r>
            <a:r>
              <a:rPr lang="fr-CH" dirty="0" err="1"/>
              <a:t>cited</a:t>
            </a:r>
            <a:r>
              <a:rPr lang="fr-CH" dirty="0"/>
              <a:t> 2015 18 June 2015]; WHO </a:t>
            </a:r>
            <a:r>
              <a:rPr lang="fr-CH" dirty="0" err="1"/>
              <a:t>recommendation</a:t>
            </a:r>
            <a:r>
              <a:rPr lang="fr-CH" dirty="0"/>
              <a:t> for </a:t>
            </a:r>
            <a:r>
              <a:rPr lang="fr-CH" dirty="0" err="1"/>
              <a:t>Alcohol</a:t>
            </a:r>
            <a:r>
              <a:rPr lang="fr-CH" dirty="0"/>
              <a:t> </a:t>
            </a:r>
            <a:r>
              <a:rPr lang="fr-CH" dirty="0" err="1"/>
              <a:t>misuse</a:t>
            </a:r>
            <a:r>
              <a:rPr lang="fr-CH" dirty="0"/>
              <a:t>]. </a:t>
            </a:r>
            <a:r>
              <a:rPr lang="fr-CH" dirty="0" err="1"/>
              <a:t>Available</a:t>
            </a:r>
            <a:r>
              <a:rPr lang="fr-CH" dirty="0"/>
              <a:t> </a:t>
            </a:r>
            <a:r>
              <a:rPr lang="fr-CH" dirty="0" err="1"/>
              <a:t>from</a:t>
            </a:r>
            <a:r>
              <a:rPr lang="fr-CH" dirty="0"/>
              <a:t>: http://www.who.int/mediacentre/factsheets/fs349/en/. </a:t>
            </a:r>
            <a:r>
              <a:rPr lang="fr-CH" dirty="0" err="1"/>
              <a:t>Krist</a:t>
            </a:r>
            <a:r>
              <a:rPr lang="fr-CH" dirty="0"/>
              <a:t>, A.H., et al.,</a:t>
            </a:r>
          </a:p>
          <a:p>
            <a:pPr marL="514350" indent="-514350">
              <a:buAutoNum type="arabicPeriod"/>
            </a:pPr>
            <a:r>
              <a:rPr lang="fr-CH" dirty="0"/>
              <a:t>Interventions for Tobacco Smoking Cessation in </a:t>
            </a:r>
            <a:r>
              <a:rPr lang="fr-CH" dirty="0" err="1"/>
              <a:t>Adults</a:t>
            </a:r>
            <a:r>
              <a:rPr lang="fr-CH" dirty="0"/>
              <a:t>, </a:t>
            </a:r>
            <a:r>
              <a:rPr lang="fr-CH" dirty="0" err="1"/>
              <a:t>Including</a:t>
            </a:r>
            <a:r>
              <a:rPr lang="fr-CH" dirty="0"/>
              <a:t> </a:t>
            </a:r>
            <a:r>
              <a:rPr lang="fr-CH" dirty="0" err="1"/>
              <a:t>Pregnant</a:t>
            </a:r>
            <a:r>
              <a:rPr lang="fr-CH" dirty="0"/>
              <a:t> </a:t>
            </a:r>
            <a:r>
              <a:rPr lang="fr-CH" dirty="0" err="1"/>
              <a:t>Persons</a:t>
            </a:r>
            <a:r>
              <a:rPr lang="fr-CH" dirty="0"/>
              <a:t>: US Preventive Services </a:t>
            </a:r>
            <a:r>
              <a:rPr lang="fr-CH" dirty="0" err="1"/>
              <a:t>Task</a:t>
            </a:r>
            <a:r>
              <a:rPr lang="fr-CH" dirty="0"/>
              <a:t> Force </a:t>
            </a:r>
            <a:r>
              <a:rPr lang="fr-CH" dirty="0" err="1"/>
              <a:t>Recommendation</a:t>
            </a:r>
            <a:r>
              <a:rPr lang="fr-CH" dirty="0"/>
              <a:t> </a:t>
            </a:r>
            <a:r>
              <a:rPr lang="fr-CH" dirty="0" err="1"/>
              <a:t>Statement</a:t>
            </a:r>
            <a:r>
              <a:rPr lang="fr-CH" dirty="0"/>
              <a:t>. </a:t>
            </a:r>
            <a:r>
              <a:rPr lang="fr-CH" dirty="0" err="1"/>
              <a:t>Jama</a:t>
            </a:r>
            <a:r>
              <a:rPr lang="fr-CH" dirty="0"/>
              <a:t>, 2021. 325(3): p. 265-279. </a:t>
            </a:r>
            <a:r>
              <a:rPr lang="fr-CH" dirty="0" err="1"/>
              <a:t>Patnode</a:t>
            </a:r>
            <a:r>
              <a:rPr lang="fr-CH" dirty="0"/>
              <a:t>, C.D., et al.,</a:t>
            </a:r>
          </a:p>
          <a:p>
            <a:pPr marL="514350" indent="-514350">
              <a:buAutoNum type="arabicPeriod"/>
            </a:pPr>
            <a:r>
              <a:rPr lang="fr-CH" dirty="0"/>
              <a:t>Screening for </a:t>
            </a:r>
            <a:r>
              <a:rPr lang="fr-CH" dirty="0" err="1"/>
              <a:t>Unhealthy</a:t>
            </a:r>
            <a:r>
              <a:rPr lang="fr-CH" dirty="0"/>
              <a:t> Drug Use: </a:t>
            </a:r>
            <a:r>
              <a:rPr lang="fr-CH" dirty="0" err="1"/>
              <a:t>Updated</a:t>
            </a:r>
            <a:r>
              <a:rPr lang="fr-CH" dirty="0"/>
              <a:t> Evidence Report and </a:t>
            </a:r>
            <a:r>
              <a:rPr lang="fr-CH" dirty="0" err="1"/>
              <a:t>Systematic</a:t>
            </a:r>
            <a:r>
              <a:rPr lang="fr-CH" dirty="0"/>
              <a:t> </a:t>
            </a:r>
            <a:r>
              <a:rPr lang="fr-CH" dirty="0" err="1"/>
              <a:t>Review</a:t>
            </a:r>
            <a:r>
              <a:rPr lang="fr-CH" dirty="0"/>
              <a:t> for the US Preventive Services </a:t>
            </a:r>
            <a:r>
              <a:rPr lang="fr-CH" dirty="0" err="1"/>
              <a:t>Task</a:t>
            </a:r>
            <a:r>
              <a:rPr lang="fr-CH" dirty="0"/>
              <a:t> Force. </a:t>
            </a:r>
            <a:r>
              <a:rPr lang="fr-CH" dirty="0" err="1"/>
              <a:t>Jama</a:t>
            </a:r>
            <a:r>
              <a:rPr lang="fr-CH" dirty="0"/>
              <a:t>, 2020. 323(22): p. 2310-2328. </a:t>
            </a:r>
            <a:r>
              <a:rPr lang="fr-CH" dirty="0" err="1"/>
              <a:t>McCambridge</a:t>
            </a:r>
            <a:r>
              <a:rPr lang="fr-CH" dirty="0"/>
              <a:t>, J. and R. </a:t>
            </a:r>
            <a:r>
              <a:rPr lang="fr-CH" dirty="0" err="1"/>
              <a:t>Saitz</a:t>
            </a:r>
            <a:r>
              <a:rPr lang="fr-CH" dirty="0"/>
              <a:t>, </a:t>
            </a:r>
            <a:r>
              <a:rPr lang="fr-CH" dirty="0" err="1"/>
              <a:t>Rethinking</a:t>
            </a:r>
            <a:r>
              <a:rPr lang="fr-CH" dirty="0"/>
              <a:t> brief interventions for </a:t>
            </a:r>
            <a:r>
              <a:rPr lang="fr-CH" dirty="0" err="1"/>
              <a:t>alcohol</a:t>
            </a:r>
            <a:r>
              <a:rPr lang="fr-CH" dirty="0"/>
              <a:t> in </a:t>
            </a:r>
            <a:r>
              <a:rPr lang="fr-CH" dirty="0" err="1"/>
              <a:t>general</a:t>
            </a:r>
            <a:r>
              <a:rPr lang="fr-CH" dirty="0"/>
              <a:t> practice. BMJ, 2017. 356: p. j116. </a:t>
            </a:r>
          </a:p>
          <a:p>
            <a:pPr marL="514350" indent="-514350">
              <a:buAutoNum type="arabicPeriod"/>
            </a:pPr>
            <a:r>
              <a:rPr lang="en-US" dirty="0" err="1"/>
              <a:t>Bazzi</a:t>
            </a:r>
            <a:r>
              <a:rPr lang="en-US" dirty="0"/>
              <a:t>, A. and R. </a:t>
            </a:r>
            <a:r>
              <a:rPr lang="en-US" dirty="0" err="1"/>
              <a:t>Saitz</a:t>
            </a:r>
            <a:r>
              <a:rPr lang="en-US" dirty="0"/>
              <a:t>, Screening for Unhealthy Alcohol Use. Jama-Journal of the American Medical Association, 2018. 320(18): p. 1869-1871.</a:t>
            </a:r>
            <a:endParaRPr lang="fr-CH" dirty="0"/>
          </a:p>
          <a:p>
            <a:pPr marL="514350" indent="-514350">
              <a:buAutoNum type="arabicPeriod"/>
            </a:pPr>
            <a:r>
              <a:rPr lang="fr-CH" dirty="0" err="1"/>
              <a:t>McCambridge</a:t>
            </a:r>
            <a:r>
              <a:rPr lang="fr-CH" dirty="0"/>
              <a:t>, J. and R. </a:t>
            </a:r>
            <a:r>
              <a:rPr lang="fr-CH" dirty="0" err="1"/>
              <a:t>Saitz</a:t>
            </a:r>
            <a:r>
              <a:rPr lang="fr-CH" dirty="0"/>
              <a:t>, </a:t>
            </a:r>
            <a:r>
              <a:rPr lang="fr-CH" dirty="0" err="1"/>
              <a:t>Rethinking</a:t>
            </a:r>
            <a:r>
              <a:rPr lang="fr-CH" dirty="0"/>
              <a:t> brief interventions for </a:t>
            </a:r>
            <a:r>
              <a:rPr lang="fr-CH" dirty="0" err="1"/>
              <a:t>alcohol</a:t>
            </a:r>
            <a:r>
              <a:rPr lang="fr-CH" dirty="0"/>
              <a:t> in </a:t>
            </a:r>
            <a:r>
              <a:rPr lang="fr-CH" dirty="0" err="1"/>
              <a:t>general</a:t>
            </a:r>
            <a:r>
              <a:rPr lang="fr-CH" dirty="0"/>
              <a:t> practice. BMJ, 2017. 356: p. j116. </a:t>
            </a:r>
          </a:p>
          <a:p>
            <a:pPr marL="514350" indent="-514350">
              <a:buAutoNum type="arabicPeriod"/>
            </a:pPr>
            <a:r>
              <a:rPr lang="fr-CH" dirty="0"/>
              <a:t>Philip Davis, K.N., Thomas </a:t>
            </a:r>
            <a:r>
              <a:rPr lang="fr-CH" dirty="0" err="1"/>
              <a:t>Pietschmann</a:t>
            </a:r>
            <a:r>
              <a:rPr lang="fr-CH" dirty="0"/>
              <a:t>, Janie Shelton, Antoine Vella, Preethi </a:t>
            </a:r>
            <a:r>
              <a:rPr lang="fr-CH" dirty="0" err="1"/>
              <a:t>Perera</a:t>
            </a:r>
            <a:r>
              <a:rPr lang="fr-CH" dirty="0"/>
              <a:t>, </a:t>
            </a:r>
            <a:r>
              <a:rPr lang="fr-CH" dirty="0" err="1"/>
              <a:t>Umidjon</a:t>
            </a:r>
            <a:r>
              <a:rPr lang="fr-CH" dirty="0"/>
              <a:t> </a:t>
            </a:r>
            <a:r>
              <a:rPr lang="fr-CH" dirty="0" err="1"/>
              <a:t>Rahmonberdiev</a:t>
            </a:r>
            <a:r>
              <a:rPr lang="fr-CH" dirty="0"/>
              <a:t>, Ali </a:t>
            </a:r>
            <a:r>
              <a:rPr lang="fr-CH" dirty="0" err="1"/>
              <a:t>Saadeddin</a:t>
            </a:r>
            <a:r>
              <a:rPr lang="fr-CH" dirty="0"/>
              <a:t>, </a:t>
            </a:r>
            <a:r>
              <a:rPr lang="fr-CH" dirty="0" err="1"/>
              <a:t>Conor</a:t>
            </a:r>
            <a:r>
              <a:rPr lang="fr-CH" dirty="0"/>
              <a:t> </a:t>
            </a:r>
            <a:r>
              <a:rPr lang="fr-CH" dirty="0" err="1"/>
              <a:t>Crean</a:t>
            </a:r>
            <a:r>
              <a:rPr lang="fr-CH" dirty="0"/>
              <a:t>, Natascha </a:t>
            </a:r>
            <a:r>
              <a:rPr lang="fr-CH" dirty="0" err="1"/>
              <a:t>Eichinger</a:t>
            </a:r>
            <a:r>
              <a:rPr lang="fr-CH" dirty="0"/>
              <a:t>, Martin </a:t>
            </a:r>
            <a:r>
              <a:rPr lang="fr-CH" dirty="0" err="1"/>
              <a:t>Raithelhuber</a:t>
            </a:r>
            <a:r>
              <a:rPr lang="fr-CH" dirty="0"/>
              <a:t> and Justice </a:t>
            </a:r>
            <a:r>
              <a:rPr lang="fr-CH" dirty="0" err="1"/>
              <a:t>Tettey</a:t>
            </a:r>
            <a:r>
              <a:rPr lang="fr-CH" dirty="0"/>
              <a:t>, World Drug Report 2014 of WHO. 2014, United Nations Office on </a:t>
            </a:r>
            <a:r>
              <a:rPr lang="fr-CH" dirty="0" err="1"/>
              <a:t>Drugs</a:t>
            </a:r>
            <a:r>
              <a:rPr lang="fr-CH" dirty="0"/>
              <a:t> and Crime Vienna. </a:t>
            </a:r>
          </a:p>
          <a:p>
            <a:pPr marL="514350" indent="-514350">
              <a:buAutoNum type="arabicPeriod"/>
            </a:pPr>
            <a:r>
              <a:rPr lang="fr-CH" dirty="0"/>
              <a:t>Senn, N. and C. Cohidon, Fréquence d'utilisation d'outil validé pour dépistage en médecine de premiers recours - Swiss </a:t>
            </a:r>
            <a:r>
              <a:rPr lang="fr-CH" dirty="0" err="1"/>
              <a:t>Primary</a:t>
            </a:r>
            <a:r>
              <a:rPr lang="fr-CH" dirty="0"/>
              <a:t> Care Active Monitoring (SPAM). 2019: </a:t>
            </a:r>
            <a:r>
              <a:rPr lang="fr-CH" dirty="0" err="1"/>
              <a:t>Unpublished</a:t>
            </a:r>
            <a:r>
              <a:rPr lang="fr-CH" dirty="0"/>
              <a:t> </a:t>
            </a:r>
            <a:r>
              <a:rPr lang="fr-CH" dirty="0" err="1"/>
              <a:t>raw</a:t>
            </a:r>
            <a:r>
              <a:rPr lang="fr-CH" dirty="0"/>
              <a:t> data. </a:t>
            </a:r>
          </a:p>
          <a:p>
            <a:pPr marL="514350" indent="-514350">
              <a:buAutoNum type="arabicPeriod"/>
            </a:pPr>
            <a:r>
              <a:rPr lang="fr-CH" dirty="0"/>
              <a:t>Cohidon, C., et al., Patients' and General </a:t>
            </a:r>
            <a:r>
              <a:rPr lang="fr-CH" dirty="0" err="1"/>
              <a:t>Practitioners</a:t>
            </a:r>
            <a:r>
              <a:rPr lang="fr-CH" dirty="0"/>
              <a:t>' </a:t>
            </a:r>
            <a:r>
              <a:rPr lang="fr-CH" dirty="0" err="1"/>
              <a:t>Views</a:t>
            </a:r>
            <a:r>
              <a:rPr lang="fr-CH" dirty="0"/>
              <a:t> About Preventive Care in Family Medicine in </a:t>
            </a:r>
            <a:r>
              <a:rPr lang="fr-CH" dirty="0" err="1"/>
              <a:t>Switzerland</a:t>
            </a:r>
            <a:r>
              <a:rPr lang="fr-CH" dirty="0"/>
              <a:t>: A Cross-sectional </a:t>
            </a:r>
            <a:r>
              <a:rPr lang="fr-CH" dirty="0" err="1"/>
              <a:t>Study</a:t>
            </a:r>
            <a:r>
              <a:rPr lang="fr-CH" dirty="0"/>
              <a:t>. J </a:t>
            </a:r>
            <a:r>
              <a:rPr lang="fr-CH" dirty="0" err="1"/>
              <a:t>Prev</a:t>
            </a:r>
            <a:r>
              <a:rPr lang="fr-CH" dirty="0"/>
              <a:t> Med Public </a:t>
            </a:r>
            <a:r>
              <a:rPr lang="fr-CH" dirty="0" err="1"/>
              <a:t>Health</a:t>
            </a:r>
            <a:r>
              <a:rPr lang="fr-CH" dirty="0"/>
              <a:t>, 2019. 52(5): p. 323-332. </a:t>
            </a:r>
          </a:p>
          <a:p>
            <a:pPr marL="514350" indent="-514350">
              <a:buAutoNum type="arabicPeriod"/>
            </a:pPr>
            <a:r>
              <a:rPr lang="en-US" dirty="0"/>
              <a:t>McNeely, J., et al., Barriers and facilitators affecting the implementation of substance use screening in primary care clinics: a qualitative study of patients, providers, and staff. Addict Sci Clin </a:t>
            </a:r>
            <a:r>
              <a:rPr lang="en-US" dirty="0" err="1"/>
              <a:t>Pract</a:t>
            </a:r>
            <a:r>
              <a:rPr lang="en-US" dirty="0"/>
              <a:t>, 2018. 13(1): p. 8. Nygaard, P., et al., Use and barriers to use of screening and brief interventions for alcohol problems among Norwegian general practitioners. Alcohol </a:t>
            </a:r>
            <a:r>
              <a:rPr lang="en-US" dirty="0" err="1"/>
              <a:t>Alcohol</a:t>
            </a:r>
            <a:r>
              <a:rPr lang="en-US" dirty="0"/>
              <a:t>, 2010. 45(2): p. 207 12. </a:t>
            </a:r>
          </a:p>
          <a:p>
            <a:pPr marL="514350" indent="-514350">
              <a:buAutoNum type="arabicPeriod"/>
            </a:pPr>
            <a:r>
              <a:rPr lang="en-US" dirty="0"/>
              <a:t>McNeely, J., et al., Performance of the Tobacco, Alcohol, Prescription Medication, and Other Substance Use (TAPS) Tool for Substance Use Screening in Primary Care Patients. Annals of Internal Medicine, 2016. 165(10): p. 690-699. </a:t>
            </a:r>
          </a:p>
          <a:p>
            <a:pPr marL="514350" indent="-514350">
              <a:buAutoNum type="arabicPeriod"/>
            </a:pPr>
            <a:r>
              <a:rPr lang="en-US" dirty="0"/>
              <a:t>Adam, A., et al., Electronic self-administered screening for substance use in adult primary care patients: feasibility and acceptability of the tobacco, alcohol, prescription medication, and other substance use (</a:t>
            </a:r>
            <a:r>
              <a:rPr lang="en-US" dirty="0" err="1"/>
              <a:t>myTAPS</a:t>
            </a:r>
            <a:r>
              <a:rPr lang="en-US" dirty="0"/>
              <a:t>) screening tool. Addict Sci Clin </a:t>
            </a:r>
            <a:r>
              <a:rPr lang="en-US" dirty="0" err="1"/>
              <a:t>Pract</a:t>
            </a:r>
            <a:r>
              <a:rPr lang="en-US" dirty="0"/>
              <a:t>, 2019. 14(1): p. 39. </a:t>
            </a:r>
          </a:p>
          <a:p>
            <a:endParaRPr lang="en-US" dirty="0"/>
          </a:p>
        </p:txBody>
      </p:sp>
    </p:spTree>
    <p:extLst>
      <p:ext uri="{BB962C8B-B14F-4D97-AF65-F5344CB8AC3E}">
        <p14:creationId xmlns:p14="http://schemas.microsoft.com/office/powerpoint/2010/main" val="35561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DA92D-3507-2D6C-08C2-126C0ABEEA5E}"/>
              </a:ext>
            </a:extLst>
          </p:cNvPr>
          <p:cNvSpPr>
            <a:spLocks noGrp="1"/>
          </p:cNvSpPr>
          <p:nvPr>
            <p:ph type="title"/>
          </p:nvPr>
        </p:nvSpPr>
        <p:spPr>
          <a:xfrm>
            <a:off x="457200" y="310712"/>
            <a:ext cx="8229600" cy="647477"/>
          </a:xfrm>
        </p:spPr>
        <p:txBody>
          <a:bodyPr anchor="ctr">
            <a:normAutofit/>
          </a:bodyPr>
          <a:lstStyle/>
          <a:p>
            <a:pPr>
              <a:lnSpc>
                <a:spcPct val="90000"/>
              </a:lnSpc>
            </a:pPr>
            <a:r>
              <a:rPr lang="fr-CH" b="1" dirty="0" err="1"/>
              <a:t>Thank</a:t>
            </a:r>
            <a:r>
              <a:rPr lang="fr-CH" b="1" dirty="0"/>
              <a:t> </a:t>
            </a:r>
            <a:r>
              <a:rPr lang="fr-CH" b="1" dirty="0" err="1"/>
              <a:t>you</a:t>
            </a:r>
            <a:r>
              <a:rPr lang="fr-CH" b="1" dirty="0"/>
              <a:t>  </a:t>
            </a:r>
          </a:p>
        </p:txBody>
      </p:sp>
      <p:pic>
        <p:nvPicPr>
          <p:cNvPr id="1027" name="Picture 3">
            <a:extLst>
              <a:ext uri="{FF2B5EF4-FFF2-40B4-BE49-F238E27FC236}">
                <a16:creationId xmlns:a16="http://schemas.microsoft.com/office/drawing/2014/main" id="{0DB4E27C-D985-D4DE-E721-65C9E90BE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8" r="1" b="1"/>
          <a:stretch/>
        </p:blipFill>
        <p:spPr bwMode="auto">
          <a:xfrm>
            <a:off x="457200" y="1200151"/>
            <a:ext cx="4038600" cy="3394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2" name="Content Placeholder 3">
            <a:extLst>
              <a:ext uri="{FF2B5EF4-FFF2-40B4-BE49-F238E27FC236}">
                <a16:creationId xmlns:a16="http://schemas.microsoft.com/office/drawing/2014/main" id="{6F9C3BE7-66FE-1990-5FB5-5F9D4F3720B8}"/>
              </a:ext>
            </a:extLst>
          </p:cNvPr>
          <p:cNvSpPr>
            <a:spLocks noGrp="1"/>
          </p:cNvSpPr>
          <p:nvPr>
            <p:ph sz="half" idx="2"/>
          </p:nvPr>
        </p:nvSpPr>
        <p:spPr>
          <a:xfrm>
            <a:off x="4648200" y="1200151"/>
            <a:ext cx="4038600" cy="3394472"/>
          </a:xfrm>
        </p:spPr>
        <p:txBody>
          <a:bodyPr>
            <a:normAutofit fontScale="77500" lnSpcReduction="20000"/>
          </a:bodyPr>
          <a:lstStyle/>
          <a:p>
            <a:endParaRPr lang="en-US" sz="1800" dirty="0"/>
          </a:p>
          <a:p>
            <a:endParaRPr lang="en-US" sz="2300" dirty="0"/>
          </a:p>
          <a:p>
            <a:r>
              <a:rPr lang="en-US" sz="4100" dirty="0"/>
              <a:t>Questions ?</a:t>
            </a:r>
          </a:p>
          <a:p>
            <a:endParaRPr lang="en-US" sz="1800" dirty="0"/>
          </a:p>
          <a:p>
            <a:endParaRPr lang="en-US" sz="1800" dirty="0"/>
          </a:p>
          <a:p>
            <a:endParaRPr lang="en-US" sz="1800" dirty="0"/>
          </a:p>
          <a:p>
            <a:endParaRPr lang="en-US" sz="1800" dirty="0"/>
          </a:p>
          <a:p>
            <a:endParaRPr lang="en-US" sz="1800" dirty="0"/>
          </a:p>
          <a:p>
            <a:r>
              <a:rPr lang="en-US" sz="1800" dirty="0"/>
              <a:t>A final view on France which shares the mysteries of the French language…</a:t>
            </a:r>
          </a:p>
          <a:p>
            <a:endParaRPr lang="en-US" sz="1800" dirty="0"/>
          </a:p>
          <a:p>
            <a:endParaRPr lang="en-US" sz="1800" dirty="0"/>
          </a:p>
          <a:p>
            <a:endParaRPr lang="en-US" sz="1800" dirty="0"/>
          </a:p>
          <a:p>
            <a:r>
              <a:rPr lang="en-US" sz="1800" dirty="0"/>
              <a:t>angeline.adam@chuv.ch</a:t>
            </a:r>
          </a:p>
        </p:txBody>
      </p:sp>
    </p:spTree>
    <p:extLst>
      <p:ext uri="{BB962C8B-B14F-4D97-AF65-F5344CB8AC3E}">
        <p14:creationId xmlns:p14="http://schemas.microsoft.com/office/powerpoint/2010/main" val="148281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22374-25EE-9BCE-222C-F52D1239EA90}"/>
              </a:ext>
            </a:extLst>
          </p:cNvPr>
          <p:cNvSpPr>
            <a:spLocks noGrp="1"/>
          </p:cNvSpPr>
          <p:nvPr>
            <p:ph type="title"/>
          </p:nvPr>
        </p:nvSpPr>
        <p:spPr/>
        <p:txBody>
          <a:bodyPr/>
          <a:lstStyle/>
          <a:p>
            <a:r>
              <a:rPr lang="fr-CH" dirty="0" err="1"/>
              <a:t>My</a:t>
            </a:r>
            <a:r>
              <a:rPr lang="fr-CH" dirty="0"/>
              <a:t> </a:t>
            </a:r>
            <a:r>
              <a:rPr lang="fr-CH" dirty="0" err="1"/>
              <a:t>amazing</a:t>
            </a:r>
            <a:r>
              <a:rPr lang="fr-CH" dirty="0"/>
              <a:t> </a:t>
            </a:r>
            <a:r>
              <a:rPr lang="fr-CH" dirty="0" err="1"/>
              <a:t>colleagues</a:t>
            </a:r>
            <a:endParaRPr lang="fr-CH" dirty="0"/>
          </a:p>
        </p:txBody>
      </p:sp>
      <p:sp>
        <p:nvSpPr>
          <p:cNvPr id="3" name="Espace réservé du contenu 2">
            <a:extLst>
              <a:ext uri="{FF2B5EF4-FFF2-40B4-BE49-F238E27FC236}">
                <a16:creationId xmlns:a16="http://schemas.microsoft.com/office/drawing/2014/main" id="{E45BFCD6-F501-6C37-BFDB-10AC66DE7436}"/>
              </a:ext>
            </a:extLst>
          </p:cNvPr>
          <p:cNvSpPr>
            <a:spLocks noGrp="1"/>
          </p:cNvSpPr>
          <p:nvPr>
            <p:ph idx="1"/>
          </p:nvPr>
        </p:nvSpPr>
        <p:spPr/>
        <p:txBody>
          <a:bodyPr>
            <a:normAutofit fontScale="92500" lnSpcReduction="20000"/>
          </a:bodyPr>
          <a:lstStyle/>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Céline Gachoud </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Charlotte Eidenbenz</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Christine Cohidon</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Nicolas Senn</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Isabelle Jacot-Sadowski</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Jean-Bernard Daeppen</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Jennifer McNeely</a:t>
            </a:r>
          </a:p>
          <a:p>
            <a:r>
              <a:rPr lang="en-US"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Nicolas </a:t>
            </a:r>
            <a:r>
              <a:rPr lang="en-US" sz="32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Bertholet</a:t>
            </a:r>
            <a:endParaRPr lang="fr-CH" sz="3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endParaRPr lang="fr-CH" dirty="0"/>
          </a:p>
        </p:txBody>
      </p:sp>
      <p:pic>
        <p:nvPicPr>
          <p:cNvPr id="4" name="Picture 3">
            <a:extLst>
              <a:ext uri="{FF2B5EF4-FFF2-40B4-BE49-F238E27FC236}">
                <a16:creationId xmlns:a16="http://schemas.microsoft.com/office/drawing/2014/main" id="{89E6346B-BBCD-3AFA-296B-41292DDC9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28" b="20034"/>
          <a:stretch/>
        </p:blipFill>
        <p:spPr bwMode="auto">
          <a:xfrm>
            <a:off x="4486835" y="874514"/>
            <a:ext cx="4038600" cy="3394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68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B859B-F42E-8D7F-C54E-AF15B7627214}"/>
              </a:ext>
            </a:extLst>
          </p:cNvPr>
          <p:cNvSpPr>
            <a:spLocks noGrp="1"/>
          </p:cNvSpPr>
          <p:nvPr>
            <p:ph type="title"/>
          </p:nvPr>
        </p:nvSpPr>
        <p:spPr/>
        <p:txBody>
          <a:bodyPr/>
          <a:lstStyle/>
          <a:p>
            <a:r>
              <a:rPr lang="fr-CH" dirty="0"/>
              <a:t>Background</a:t>
            </a:r>
          </a:p>
        </p:txBody>
      </p:sp>
      <p:sp>
        <p:nvSpPr>
          <p:cNvPr id="3" name="Espace réservé du contenu 2">
            <a:extLst>
              <a:ext uri="{FF2B5EF4-FFF2-40B4-BE49-F238E27FC236}">
                <a16:creationId xmlns:a16="http://schemas.microsoft.com/office/drawing/2014/main" id="{B90F0529-F18D-E2E3-3A67-C9CA9F8BBEA4}"/>
              </a:ext>
            </a:extLst>
          </p:cNvPr>
          <p:cNvSpPr>
            <a:spLocks noGrp="1"/>
          </p:cNvSpPr>
          <p:nvPr>
            <p:ph idx="1"/>
          </p:nvPr>
        </p:nvSpPr>
        <p:spPr/>
        <p:txBody>
          <a:bodyPr/>
          <a:lstStyle/>
          <a:p>
            <a:pPr marL="285750" indent="-285750">
              <a:buFontTx/>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Screening for substance use is recommended in primary care but underdone.</a:t>
            </a:r>
          </a:p>
          <a:p>
            <a:pPr marL="285750" indent="-285750">
              <a:buFontTx/>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short and self-administered tool could facilitate </a:t>
            </a:r>
            <a:r>
              <a:rPr lang="en-US" sz="1800">
                <a:solidFill>
                  <a:srgbClr val="333333"/>
                </a:solidFill>
                <a:effectLst/>
                <a:latin typeface="Arial" panose="020B0604020202020204" pitchFamily="34" charset="0"/>
                <a:ea typeface="Times New Roman" panose="02020603050405020304" pitchFamily="18" charset="0"/>
                <a:cs typeface="Arial" panose="020B0604020202020204" pitchFamily="34" charset="0"/>
              </a:rPr>
              <a:t>screening (TIME!).</a:t>
            </a:r>
            <a:endPar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No short self-administered multi-substance tool </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is available in French. </a:t>
            </a:r>
            <a:endPar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Tx/>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TAPS is a 13-item screening and assessment for tobacco, alcohol, prescription and other drug use:</a:t>
            </a:r>
            <a:endPar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self-administered or interviewer-administered</a:t>
            </a:r>
          </a:p>
          <a:p>
            <a:pPr marL="742950" lvl="1"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electronic support</a:t>
            </a:r>
          </a:p>
          <a:p>
            <a:pPr marL="742950" lvl="1" indent="-285750">
              <a:buFontTx/>
              <a:buChar char="-"/>
            </a:pP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median time of administration : 4 min ; 90% of participants completed it in 7 min or less.</a:t>
            </a:r>
          </a:p>
          <a:p>
            <a:endParaRPr lang="fr-CH" dirty="0"/>
          </a:p>
        </p:txBody>
      </p:sp>
    </p:spTree>
    <p:extLst>
      <p:ext uri="{BB962C8B-B14F-4D97-AF65-F5344CB8AC3E}">
        <p14:creationId xmlns:p14="http://schemas.microsoft.com/office/powerpoint/2010/main" val="315814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8432-E1A1-234B-381E-8D97A256937F}"/>
              </a:ext>
            </a:extLst>
          </p:cNvPr>
          <p:cNvSpPr>
            <a:spLocks noGrp="1"/>
          </p:cNvSpPr>
          <p:nvPr>
            <p:ph type="title"/>
          </p:nvPr>
        </p:nvSpPr>
        <p:spPr>
          <a:xfrm>
            <a:off x="395727" y="381845"/>
            <a:ext cx="8229600" cy="647477"/>
          </a:xfrm>
        </p:spPr>
        <p:txBody>
          <a:bodyPr/>
          <a:lstStyle/>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Materials and methods</a:t>
            </a:r>
            <a:br>
              <a:rPr lang="fr-CH" sz="4000" dirty="0">
                <a:effectLst/>
                <a:latin typeface="Calibri" panose="020F0502020204030204" pitchFamily="34" charset="0"/>
                <a:ea typeface="Calibri" panose="020F0502020204030204" pitchFamily="34" charset="0"/>
                <a:cs typeface="Times New Roman" panose="02020603050405020304" pitchFamily="18" charset="0"/>
              </a:rPr>
            </a:br>
            <a:endParaRPr lang="fr-CH" dirty="0"/>
          </a:p>
        </p:txBody>
      </p:sp>
      <p:sp>
        <p:nvSpPr>
          <p:cNvPr id="3" name="Espace réservé du contenu 2">
            <a:extLst>
              <a:ext uri="{FF2B5EF4-FFF2-40B4-BE49-F238E27FC236}">
                <a16:creationId xmlns:a16="http://schemas.microsoft.com/office/drawing/2014/main" id="{F92D0DCD-EB2F-9CBF-5023-594BFC8D1436}"/>
              </a:ext>
            </a:extLst>
          </p:cNvPr>
          <p:cNvSpPr>
            <a:spLocks noGrp="1"/>
          </p:cNvSpPr>
          <p:nvPr>
            <p:ph idx="1"/>
          </p:nvPr>
        </p:nvSpPr>
        <p:spPr>
          <a:xfrm>
            <a:off x="457200" y="767927"/>
            <a:ext cx="8229600" cy="3889039"/>
          </a:xfrm>
        </p:spPr>
        <p:txBody>
          <a:bodyPr>
            <a:normAutofit fontScale="25000" lnSpcReduction="20000"/>
          </a:bodyPr>
          <a:lstStyle/>
          <a:p>
            <a:r>
              <a:rPr lang="en-US" sz="7200" dirty="0">
                <a:effectLst/>
                <a:latin typeface="Arial" panose="020B0604020202020204" pitchFamily="34" charset="0"/>
                <a:ea typeface="Calibri" panose="020F0502020204030204" pitchFamily="34" charset="0"/>
                <a:cs typeface="Arial" panose="020B0604020202020204" pitchFamily="34" charset="0"/>
              </a:rPr>
              <a:t>- The </a:t>
            </a:r>
            <a:r>
              <a:rPr lang="en-US" sz="7200" dirty="0">
                <a:latin typeface="Arial" panose="020B0604020202020204" pitchFamily="34" charset="0"/>
                <a:ea typeface="Calibri" panose="020F0502020204030204" pitchFamily="34" charset="0"/>
                <a:cs typeface="Arial" panose="020B0604020202020204" pitchFamily="34" charset="0"/>
              </a:rPr>
              <a:t>version of the TAPS published by NIH</a:t>
            </a:r>
            <a:r>
              <a:rPr lang="en-US" sz="7200" baseline="30000" dirty="0">
                <a:latin typeface="Arial" panose="020B0604020202020204" pitchFamily="34" charset="0"/>
                <a:ea typeface="Calibri" panose="020F0502020204030204" pitchFamily="34" charset="0"/>
                <a:cs typeface="Arial" panose="020B0604020202020204" pitchFamily="34" charset="0"/>
              </a:rPr>
              <a:t>1</a:t>
            </a:r>
            <a:r>
              <a:rPr lang="en-US" sz="7200" dirty="0">
                <a:latin typeface="Arial" panose="020B0604020202020204" pitchFamily="34" charset="0"/>
                <a:ea typeface="Calibri" panose="020F0502020204030204" pitchFamily="34" charset="0"/>
                <a:cs typeface="Arial" panose="020B0604020202020204" pitchFamily="34" charset="0"/>
              </a:rPr>
              <a:t> was used:</a:t>
            </a:r>
          </a:p>
          <a:p>
            <a:endParaRPr lang="en-US" sz="7200" dirty="0">
              <a:latin typeface="Arial" panose="020B0604020202020204" pitchFamily="34" charset="0"/>
              <a:ea typeface="Calibri" panose="020F0502020204030204" pitchFamily="34" charset="0"/>
              <a:cs typeface="Arial" panose="020B0604020202020204" pitchFamily="34" charset="0"/>
            </a:endParaRPr>
          </a:p>
          <a:p>
            <a:pPr lvl="2"/>
            <a:endParaRPr lang="en-US" sz="7200" dirty="0">
              <a:latin typeface="Arial" panose="020B0604020202020204" pitchFamily="34" charset="0"/>
              <a:ea typeface="Calibri" panose="020F0502020204030204" pitchFamily="34" charset="0"/>
              <a:cs typeface="Arial" panose="020B0604020202020204" pitchFamily="34" charset="0"/>
            </a:endParaRPr>
          </a:p>
          <a:p>
            <a:pPr marL="1143000" indent="-1143000">
              <a:buFontTx/>
              <a:buChar char="-"/>
            </a:pPr>
            <a:endParaRPr lang="en-US" sz="7200" dirty="0"/>
          </a:p>
          <a:p>
            <a:pPr marL="1314450" lvl="1" indent="-857250">
              <a:buFont typeface="Wingdings" panose="05000000000000000000" pitchFamily="2" charset="2"/>
              <a:buChar char="§"/>
            </a:pPr>
            <a:endParaRPr lang="en-US" sz="7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7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en-US" sz="7200" dirty="0">
                <a:solidFill>
                  <a:srgbClr val="333333"/>
                </a:solidFill>
                <a:latin typeface="Arial" panose="020B0604020202020204" pitchFamily="34" charset="0"/>
                <a:ea typeface="Times New Roman" panose="02020603050405020304" pitchFamily="18" charset="0"/>
                <a:cs typeface="Arial" panose="020B0604020202020204" pitchFamily="34" charset="0"/>
              </a:rPr>
              <a:t>- A two-step questionnaire : TAPS-1 and TAPS 2</a:t>
            </a:r>
            <a:endParaRPr lang="en-US" sz="7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6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539750" lvl="4">
              <a:lnSpc>
                <a:spcPct val="130000"/>
              </a:lnSpc>
              <a:spcBef>
                <a:spcPts val="0"/>
              </a:spcBef>
              <a:tabLst>
                <a:tab pos="984250" algn="l"/>
              </a:tabLst>
            </a:pPr>
            <a:endParaRPr lang="en-US" sz="4000" dirty="0">
              <a:latin typeface="Arial" panose="020B060402020202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endParaRPr lang="en-US" sz="5600" baseline="30000" dirty="0">
              <a:latin typeface="Arial" panose="020B0604020202020204" pitchFamily="34" charset="0"/>
              <a:ea typeface="Calibri" panose="020F0502020204030204" pitchFamily="34" charset="0"/>
              <a:cs typeface="Arial" panose="020B0604020202020204" pitchFamily="34" charset="0"/>
            </a:endParaRPr>
          </a:p>
          <a:p>
            <a:r>
              <a:rPr lang="en-US" sz="5600" baseline="30000" dirty="0">
                <a:latin typeface="Arial" panose="020B0604020202020204" pitchFamily="34" charset="0"/>
                <a:ea typeface="Calibri" panose="020F0502020204030204" pitchFamily="34" charset="0"/>
                <a:cs typeface="Arial" panose="020B0604020202020204" pitchFamily="34" charset="0"/>
              </a:rPr>
              <a:t>1</a:t>
            </a:r>
            <a:r>
              <a:rPr lang="en-US" sz="5600" dirty="0">
                <a:hlinkClick r:id="rId3"/>
              </a:rPr>
              <a:t>TAPS Tool Parts I and II V2.pdf (nih.gov)</a:t>
            </a:r>
            <a:endParaRPr lang="fr-CH" sz="5600" dirty="0"/>
          </a:p>
        </p:txBody>
      </p:sp>
      <p:pic>
        <p:nvPicPr>
          <p:cNvPr id="4" name="Image 3">
            <a:extLst>
              <a:ext uri="{FF2B5EF4-FFF2-40B4-BE49-F238E27FC236}">
                <a16:creationId xmlns:a16="http://schemas.microsoft.com/office/drawing/2014/main" id="{336220C8-B1F4-2C6D-DEC1-DE14A18F5B21}"/>
              </a:ext>
            </a:extLst>
          </p:cNvPr>
          <p:cNvPicPr>
            <a:picLocks noChangeAspect="1"/>
          </p:cNvPicPr>
          <p:nvPr/>
        </p:nvPicPr>
        <p:blipFill>
          <a:blip r:embed="rId4"/>
          <a:stretch>
            <a:fillRect/>
          </a:stretch>
        </p:blipFill>
        <p:spPr>
          <a:xfrm>
            <a:off x="457200" y="1258165"/>
            <a:ext cx="6781568" cy="867911"/>
          </a:xfrm>
          <a:prstGeom prst="rect">
            <a:avLst/>
          </a:prstGeom>
        </p:spPr>
      </p:pic>
    </p:spTree>
    <p:extLst>
      <p:ext uri="{BB962C8B-B14F-4D97-AF65-F5344CB8AC3E}">
        <p14:creationId xmlns:p14="http://schemas.microsoft.com/office/powerpoint/2010/main" val="141566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0B007-C9C6-9DBA-8A0D-8A8C82ED12A5}"/>
              </a:ext>
            </a:extLst>
          </p:cNvPr>
          <p:cNvSpPr>
            <a:spLocks noGrp="1"/>
          </p:cNvSpPr>
          <p:nvPr>
            <p:ph type="title"/>
          </p:nvPr>
        </p:nvSpPr>
        <p:spPr/>
        <p:txBody>
          <a:bodyPr/>
          <a:lstStyle/>
          <a:p>
            <a:r>
              <a:rPr lang="fr-CH" dirty="0"/>
              <a:t>TAPS -1 (screening part)</a:t>
            </a:r>
          </a:p>
        </p:txBody>
      </p:sp>
      <p:sp>
        <p:nvSpPr>
          <p:cNvPr id="4" name="ZoneTexte 3">
            <a:extLst>
              <a:ext uri="{FF2B5EF4-FFF2-40B4-BE49-F238E27FC236}">
                <a16:creationId xmlns:a16="http://schemas.microsoft.com/office/drawing/2014/main" id="{E3456F86-208B-FEAF-DE6C-2255CB19A418}"/>
              </a:ext>
            </a:extLst>
          </p:cNvPr>
          <p:cNvSpPr txBox="1"/>
          <p:nvPr/>
        </p:nvSpPr>
        <p:spPr>
          <a:xfrm>
            <a:off x="207470" y="722545"/>
            <a:ext cx="8479330" cy="1508105"/>
          </a:xfrm>
          <a:prstGeom prst="rect">
            <a:avLst/>
          </a:prstGeom>
          <a:noFill/>
        </p:spPr>
        <p:txBody>
          <a:bodyPr wrap="square">
            <a:spAutoFit/>
          </a:bodyPr>
          <a:lstStyle/>
          <a:p>
            <a:pPr marL="342900" indent="-342900">
              <a:buFontTx/>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342900" indent="-342900">
              <a:buFontTx/>
              <a:buChar char="-"/>
            </a:pPr>
            <a:r>
              <a:rPr lang="en-US" dirty="0">
                <a:latin typeface="Arial" panose="020B0604020202020204" pitchFamily="34" charset="0"/>
                <a:ea typeface="Calibri" panose="020F0502020204030204" pitchFamily="34" charset="0"/>
                <a:cs typeface="Arial" panose="020B0604020202020204" pitchFamily="34" charset="0"/>
              </a:rPr>
              <a:t>5 questions by category of substances</a:t>
            </a:r>
          </a:p>
          <a:p>
            <a:pPr marL="342900" indent="-342900">
              <a:buFontTx/>
              <a:buChar char="-"/>
            </a:pPr>
            <a:r>
              <a:rPr lang="en-US" dirty="0">
                <a:latin typeface="Arial" panose="020B0604020202020204" pitchFamily="34" charset="0"/>
                <a:ea typeface="Calibri" panose="020F0502020204030204" pitchFamily="34" charset="0"/>
                <a:cs typeface="Arial" panose="020B0604020202020204" pitchFamily="34" charset="0"/>
              </a:rPr>
              <a:t>Asking about frequency of use in the past 12 months</a:t>
            </a:r>
          </a:p>
          <a:p>
            <a:r>
              <a:rPr lang="en-US" sz="2000" i="1" dirty="0">
                <a:latin typeface="Arial" panose="020B0604020202020204" pitchFamily="34" charset="0"/>
                <a:cs typeface="Arial" panose="020B0604020202020204" pitchFamily="34" charset="0"/>
              </a:rPr>
              <a:t>        I</a:t>
            </a:r>
            <a:r>
              <a:rPr lang="en-US" i="1" dirty="0">
                <a:latin typeface="Arial" panose="020B0604020202020204" pitchFamily="34" charset="0"/>
                <a:cs typeface="Arial" panose="020B0604020202020204" pitchFamily="34" charset="0"/>
              </a:rPr>
              <a:t>n the PAST 12 MONTHS, how often have you used any tobacco product (for example, cigarettes, e cigarettes, cigars, pipes, or smokeless tobacco)?</a:t>
            </a:r>
            <a:endParaRPr lang="fr-CH" i="1"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5F68803-EB21-4EB2-8EDA-6B0ECC50F86A}"/>
              </a:ext>
            </a:extLst>
          </p:cNvPr>
          <p:cNvPicPr>
            <a:picLocks noChangeAspect="1"/>
          </p:cNvPicPr>
          <p:nvPr/>
        </p:nvPicPr>
        <p:blipFill>
          <a:blip r:embed="rId3"/>
          <a:stretch>
            <a:fillRect/>
          </a:stretch>
        </p:blipFill>
        <p:spPr>
          <a:xfrm>
            <a:off x="537884" y="2495427"/>
            <a:ext cx="7299831" cy="834848"/>
          </a:xfrm>
          <a:prstGeom prst="rect">
            <a:avLst/>
          </a:prstGeom>
        </p:spPr>
      </p:pic>
      <p:sp>
        <p:nvSpPr>
          <p:cNvPr id="5" name="Flèche : droite 4">
            <a:extLst>
              <a:ext uri="{FF2B5EF4-FFF2-40B4-BE49-F238E27FC236}">
                <a16:creationId xmlns:a16="http://schemas.microsoft.com/office/drawing/2014/main" id="{ADF0C0D9-8FAB-C780-61EA-397B134720E5}"/>
              </a:ext>
            </a:extLst>
          </p:cNvPr>
          <p:cNvSpPr/>
          <p:nvPr/>
        </p:nvSpPr>
        <p:spPr>
          <a:xfrm>
            <a:off x="361480" y="1652178"/>
            <a:ext cx="422291" cy="190329"/>
          </a:xfrm>
          <a:prstGeom prst="rightArrow">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sz="1400" b="1">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26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0B007-C9C6-9DBA-8A0D-8A8C82ED12A5}"/>
              </a:ext>
            </a:extLst>
          </p:cNvPr>
          <p:cNvSpPr>
            <a:spLocks noGrp="1"/>
          </p:cNvSpPr>
          <p:nvPr>
            <p:ph type="title"/>
          </p:nvPr>
        </p:nvSpPr>
        <p:spPr/>
        <p:txBody>
          <a:bodyPr/>
          <a:lstStyle/>
          <a:p>
            <a:r>
              <a:rPr lang="fr-CH" dirty="0"/>
              <a:t>TAPS -1 </a:t>
            </a:r>
          </a:p>
        </p:txBody>
      </p:sp>
      <p:sp>
        <p:nvSpPr>
          <p:cNvPr id="27" name="ZoneTexte 26">
            <a:extLst>
              <a:ext uri="{FF2B5EF4-FFF2-40B4-BE49-F238E27FC236}">
                <a16:creationId xmlns:a16="http://schemas.microsoft.com/office/drawing/2014/main" id="{75E16760-0BAB-1118-976D-827D2EF916FC}"/>
              </a:ext>
            </a:extLst>
          </p:cNvPr>
          <p:cNvSpPr txBox="1"/>
          <p:nvPr/>
        </p:nvSpPr>
        <p:spPr>
          <a:xfrm>
            <a:off x="203627" y="779085"/>
            <a:ext cx="8555831" cy="95410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2/3. In the PAST 12 MONTHS, how often have you had 4/5 or more drinks containing alcohol in one day? One standard drink is about 1 small glass of wine (5 oz), 1 beer (12 oz), or 1 single shot of liquor</a:t>
            </a:r>
            <a:r>
              <a:rPr lang="en-US" sz="2000" dirty="0">
                <a:latin typeface="Arial" panose="020B0604020202020204" pitchFamily="34" charset="0"/>
                <a:cs typeface="Arial" panose="020B0604020202020204" pitchFamily="34" charset="0"/>
              </a:rPr>
              <a:t>.</a:t>
            </a:r>
            <a:endParaRPr lang="fr-CH" sz="2000" dirty="0">
              <a:latin typeface="Arial" panose="020B0604020202020204" pitchFamily="34" charset="0"/>
              <a:cs typeface="Arial" panose="020B0604020202020204" pitchFamily="34" charset="0"/>
            </a:endParaRPr>
          </a:p>
        </p:txBody>
      </p:sp>
      <p:sp>
        <p:nvSpPr>
          <p:cNvPr id="28" name="Ellipse 27">
            <a:extLst>
              <a:ext uri="{FF2B5EF4-FFF2-40B4-BE49-F238E27FC236}">
                <a16:creationId xmlns:a16="http://schemas.microsoft.com/office/drawing/2014/main" id="{ED835C99-FD22-5AB5-0BB7-FB7EA28D8FAF}"/>
              </a:ext>
            </a:extLst>
          </p:cNvPr>
          <p:cNvSpPr/>
          <p:nvPr/>
        </p:nvSpPr>
        <p:spPr>
          <a:xfrm>
            <a:off x="7076998" y="779085"/>
            <a:ext cx="914059" cy="37917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30" name="Ellipse 29">
            <a:extLst>
              <a:ext uri="{FF2B5EF4-FFF2-40B4-BE49-F238E27FC236}">
                <a16:creationId xmlns:a16="http://schemas.microsoft.com/office/drawing/2014/main" id="{D6C6E934-C877-6BBC-31A2-80344A018FCF}"/>
              </a:ext>
            </a:extLst>
          </p:cNvPr>
          <p:cNvSpPr/>
          <p:nvPr/>
        </p:nvSpPr>
        <p:spPr>
          <a:xfrm>
            <a:off x="6154914" y="1733192"/>
            <a:ext cx="922084" cy="39559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solidFill>
                <a:srgbClr val="FF0000"/>
              </a:solidFill>
            </a:endParaRPr>
          </a:p>
        </p:txBody>
      </p:sp>
      <p:sp>
        <p:nvSpPr>
          <p:cNvPr id="31" name="Ellipse 30">
            <a:extLst>
              <a:ext uri="{FF2B5EF4-FFF2-40B4-BE49-F238E27FC236}">
                <a16:creationId xmlns:a16="http://schemas.microsoft.com/office/drawing/2014/main" id="{686EB40D-5ED4-5C03-A704-B66039E9D5C9}"/>
              </a:ext>
            </a:extLst>
          </p:cNvPr>
          <p:cNvSpPr/>
          <p:nvPr/>
        </p:nvSpPr>
        <p:spPr>
          <a:xfrm>
            <a:off x="6100486" y="2733879"/>
            <a:ext cx="1506712" cy="47895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solidFill>
                <a:srgbClr val="FF0000"/>
              </a:solidFill>
            </a:endParaRPr>
          </a:p>
        </p:txBody>
      </p:sp>
      <p:sp>
        <p:nvSpPr>
          <p:cNvPr id="6" name="ZoneTexte 5">
            <a:extLst>
              <a:ext uri="{FF2B5EF4-FFF2-40B4-BE49-F238E27FC236}">
                <a16:creationId xmlns:a16="http://schemas.microsoft.com/office/drawing/2014/main" id="{D97DFC61-0A56-A20A-EB36-4077A626E22C}"/>
              </a:ext>
            </a:extLst>
          </p:cNvPr>
          <p:cNvSpPr txBox="1"/>
          <p:nvPr/>
        </p:nvSpPr>
        <p:spPr>
          <a:xfrm>
            <a:off x="203627" y="1782231"/>
            <a:ext cx="8294913" cy="92333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4. In the PAST 12 MONTHS, how often have you used any drugs including marijuana, cocaine or crack, heroin, methamphetamine (crystal meth), hallucinogens, ecstasy/MDMA?</a:t>
            </a:r>
            <a:endParaRPr lang="fr-CH"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C24765AD-C56E-62A4-BBAB-F50010E67DD1}"/>
              </a:ext>
            </a:extLst>
          </p:cNvPr>
          <p:cNvSpPr txBox="1"/>
          <p:nvPr/>
        </p:nvSpPr>
        <p:spPr>
          <a:xfrm>
            <a:off x="203627" y="2776597"/>
            <a:ext cx="8617644"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5. In the PAST 12 MONTHS, how often have you used any prescription medications just for the feeling, more than prescribed or that were not prescribed for you? Prescription medications that may be used this way include: Opiate pain relievers (for example, OxyContin, Vicodin, Percocet, Methadone) Medications for anxiety or sleeping (for example, Xanax, Ativan, </a:t>
            </a:r>
            <a:r>
              <a:rPr lang="en-US" dirty="0" err="1">
                <a:latin typeface="Arial" panose="020B0604020202020204" pitchFamily="34" charset="0"/>
                <a:cs typeface="Arial" panose="020B0604020202020204" pitchFamily="34" charset="0"/>
              </a:rPr>
              <a:t>Klonopin</a:t>
            </a:r>
            <a:r>
              <a:rPr lang="en-US" dirty="0">
                <a:latin typeface="Arial" panose="020B0604020202020204" pitchFamily="34" charset="0"/>
                <a:cs typeface="Arial" panose="020B0604020202020204" pitchFamily="34" charset="0"/>
              </a:rPr>
              <a:t>) Medications for ADHD (for example, Adderall or Ritalin) ?</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46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4A424-8F5A-A456-6DAB-F2605B3252C3}"/>
              </a:ext>
            </a:extLst>
          </p:cNvPr>
          <p:cNvSpPr>
            <a:spLocks noGrp="1"/>
          </p:cNvSpPr>
          <p:nvPr>
            <p:ph type="title"/>
          </p:nvPr>
        </p:nvSpPr>
        <p:spPr/>
        <p:txBody>
          <a:bodyPr/>
          <a:lstStyle/>
          <a:p>
            <a:r>
              <a:rPr lang="fr-CH" dirty="0"/>
              <a:t>TAPS – 2 (</a:t>
            </a:r>
            <a:r>
              <a:rPr lang="fr-CH" dirty="0" err="1"/>
              <a:t>assessment</a:t>
            </a:r>
            <a:r>
              <a:rPr lang="fr-CH" dirty="0"/>
              <a:t> part)</a:t>
            </a:r>
          </a:p>
        </p:txBody>
      </p:sp>
      <p:pic>
        <p:nvPicPr>
          <p:cNvPr id="5" name="Espace réservé du contenu 4">
            <a:extLst>
              <a:ext uri="{FF2B5EF4-FFF2-40B4-BE49-F238E27FC236}">
                <a16:creationId xmlns:a16="http://schemas.microsoft.com/office/drawing/2014/main" id="{A38AC601-B473-ACD5-D9E1-8E2049573ACA}"/>
              </a:ext>
            </a:extLst>
          </p:cNvPr>
          <p:cNvPicPr>
            <a:picLocks noGrp="1" noChangeAspect="1"/>
          </p:cNvPicPr>
          <p:nvPr>
            <p:ph idx="1"/>
          </p:nvPr>
        </p:nvPicPr>
        <p:blipFill>
          <a:blip r:embed="rId3"/>
          <a:stretch>
            <a:fillRect/>
          </a:stretch>
        </p:blipFill>
        <p:spPr>
          <a:xfrm>
            <a:off x="0" y="2428854"/>
            <a:ext cx="9037351" cy="1215105"/>
          </a:xfrm>
        </p:spPr>
      </p:pic>
      <p:sp>
        <p:nvSpPr>
          <p:cNvPr id="4" name="ZoneTexte 3">
            <a:extLst>
              <a:ext uri="{FF2B5EF4-FFF2-40B4-BE49-F238E27FC236}">
                <a16:creationId xmlns:a16="http://schemas.microsoft.com/office/drawing/2014/main" id="{7B2AD45C-0D38-FD62-35BD-D75259CDD7F1}"/>
              </a:ext>
            </a:extLst>
          </p:cNvPr>
          <p:cNvSpPr txBox="1"/>
          <p:nvPr/>
        </p:nvSpPr>
        <p:spPr>
          <a:xfrm>
            <a:off x="179210" y="666527"/>
            <a:ext cx="7787768" cy="2369880"/>
          </a:xfrm>
          <a:prstGeom prst="rect">
            <a:avLst/>
          </a:prstGeom>
          <a:noFill/>
        </p:spPr>
        <p:txBody>
          <a:bodyPr wrap="square">
            <a:spAutoFit/>
          </a:bodyPr>
          <a:lstStyle/>
          <a:p>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342900">
              <a:buFontTx/>
              <a:buChar char="-"/>
            </a:pPr>
            <a:r>
              <a:rPr lang="en-US" dirty="0">
                <a:latin typeface="Arial" panose="020B0604020202020204" pitchFamily="34" charset="0"/>
                <a:ea typeface="Calibri" panose="020F0502020204030204" pitchFamily="34" charset="0"/>
                <a:cs typeface="Arial" panose="020B0604020202020204" pitchFamily="34" charset="0"/>
              </a:rPr>
              <a:t>2-3 questions by specific substance</a:t>
            </a:r>
          </a:p>
          <a:p>
            <a:pPr marL="800100" lvl="1" indent="-342900">
              <a:buFont typeface="Wingdings" panose="05000000000000000000" pitchFamily="2" charset="2"/>
              <a:buChar char="Ø"/>
            </a:pPr>
            <a:r>
              <a:rPr lang="en-US" dirty="0">
                <a:latin typeface="Arial" panose="020B0604020202020204" pitchFamily="34" charset="0"/>
                <a:ea typeface="Calibri" panose="020F0502020204030204" pitchFamily="34" charset="0"/>
                <a:cs typeface="Arial" panose="020B0604020202020204" pitchFamily="34" charset="0"/>
              </a:rPr>
              <a:t>Past 3-months use</a:t>
            </a:r>
          </a:p>
          <a:p>
            <a:pPr marL="800100" lvl="1" indent="-342900">
              <a:buFont typeface="Wingdings" panose="05000000000000000000" pitchFamily="2" charset="2"/>
              <a:buChar char="Ø"/>
            </a:pPr>
            <a:r>
              <a:rPr lang="en-US" dirty="0">
                <a:latin typeface="Arial" panose="020B0604020202020204" pitchFamily="34" charset="0"/>
                <a:ea typeface="Calibri" panose="020F0502020204030204" pitchFamily="34" charset="0"/>
                <a:cs typeface="Arial" panose="020B0604020202020204" pitchFamily="34" charset="0"/>
              </a:rPr>
              <a:t>Problematic use /dependance symptoms</a:t>
            </a:r>
          </a:p>
          <a:p>
            <a:pPr marL="342900" indent="-342900">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Tx/>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buFontTx/>
              <a:buChar char="-"/>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6" name="Flèche : droite 5">
            <a:extLst>
              <a:ext uri="{FF2B5EF4-FFF2-40B4-BE49-F238E27FC236}">
                <a16:creationId xmlns:a16="http://schemas.microsoft.com/office/drawing/2014/main" id="{462AFA28-416E-F993-18B5-3E46F927E690}"/>
              </a:ext>
            </a:extLst>
          </p:cNvPr>
          <p:cNvSpPr/>
          <p:nvPr/>
        </p:nvSpPr>
        <p:spPr>
          <a:xfrm rot="2493890">
            <a:off x="695675" y="2067325"/>
            <a:ext cx="422291" cy="142475"/>
          </a:xfrm>
          <a:prstGeom prst="rightArrow">
            <a:avLst/>
          </a:prstGeom>
          <a:solidFill>
            <a:srgbClr val="D5EAFF"/>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sz="1400" b="1">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5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4A424-8F5A-A456-6DAB-F2605B3252C3}"/>
              </a:ext>
            </a:extLst>
          </p:cNvPr>
          <p:cNvSpPr>
            <a:spLocks noGrp="1"/>
          </p:cNvSpPr>
          <p:nvPr>
            <p:ph type="title"/>
          </p:nvPr>
        </p:nvSpPr>
        <p:spPr/>
        <p:txBody>
          <a:bodyPr/>
          <a:lstStyle/>
          <a:p>
            <a:r>
              <a:rPr lang="fr-CH" dirty="0"/>
              <a:t>TAPS - 2</a:t>
            </a:r>
          </a:p>
        </p:txBody>
      </p:sp>
      <p:pic>
        <p:nvPicPr>
          <p:cNvPr id="5" name="Espace réservé du contenu 4">
            <a:extLst>
              <a:ext uri="{FF2B5EF4-FFF2-40B4-BE49-F238E27FC236}">
                <a16:creationId xmlns:a16="http://schemas.microsoft.com/office/drawing/2014/main" id="{A38AC601-B473-ACD5-D9E1-8E2049573ACA}"/>
              </a:ext>
            </a:extLst>
          </p:cNvPr>
          <p:cNvPicPr>
            <a:picLocks noGrp="1" noChangeAspect="1"/>
          </p:cNvPicPr>
          <p:nvPr>
            <p:ph idx="1"/>
          </p:nvPr>
        </p:nvPicPr>
        <p:blipFill>
          <a:blip r:embed="rId3"/>
          <a:stretch>
            <a:fillRect/>
          </a:stretch>
        </p:blipFill>
        <p:spPr>
          <a:xfrm>
            <a:off x="119102" y="688124"/>
            <a:ext cx="8801105" cy="1183341"/>
          </a:xfrm>
        </p:spPr>
      </p:pic>
      <p:pic>
        <p:nvPicPr>
          <p:cNvPr id="7" name="Image 6">
            <a:extLst>
              <a:ext uri="{FF2B5EF4-FFF2-40B4-BE49-F238E27FC236}">
                <a16:creationId xmlns:a16="http://schemas.microsoft.com/office/drawing/2014/main" id="{705B6184-3C29-568A-6911-70718B21BFC9}"/>
              </a:ext>
            </a:extLst>
          </p:cNvPr>
          <p:cNvPicPr>
            <a:picLocks noChangeAspect="1"/>
          </p:cNvPicPr>
          <p:nvPr/>
        </p:nvPicPr>
        <p:blipFill>
          <a:blip r:embed="rId4"/>
          <a:stretch>
            <a:fillRect/>
          </a:stretch>
        </p:blipFill>
        <p:spPr>
          <a:xfrm>
            <a:off x="119102" y="1783750"/>
            <a:ext cx="8767483" cy="2665243"/>
          </a:xfrm>
          <a:prstGeom prst="rect">
            <a:avLst/>
          </a:prstGeom>
        </p:spPr>
      </p:pic>
      <p:sp>
        <p:nvSpPr>
          <p:cNvPr id="9" name="Ellipse 8">
            <a:extLst>
              <a:ext uri="{FF2B5EF4-FFF2-40B4-BE49-F238E27FC236}">
                <a16:creationId xmlns:a16="http://schemas.microsoft.com/office/drawing/2014/main" id="{3E1690C9-0165-91CD-A38A-3C85F5B26376}"/>
              </a:ext>
            </a:extLst>
          </p:cNvPr>
          <p:cNvSpPr/>
          <p:nvPr/>
        </p:nvSpPr>
        <p:spPr>
          <a:xfrm>
            <a:off x="5732289" y="643475"/>
            <a:ext cx="822192" cy="4937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Ellipse 9">
            <a:extLst>
              <a:ext uri="{FF2B5EF4-FFF2-40B4-BE49-F238E27FC236}">
                <a16:creationId xmlns:a16="http://schemas.microsoft.com/office/drawing/2014/main" id="{FDD3E477-EE9D-D3D1-02D3-5AC0120EDDC4}"/>
              </a:ext>
            </a:extLst>
          </p:cNvPr>
          <p:cNvSpPr/>
          <p:nvPr/>
        </p:nvSpPr>
        <p:spPr>
          <a:xfrm>
            <a:off x="5131654" y="1730705"/>
            <a:ext cx="822192" cy="4937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1512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4A424-8F5A-A456-6DAB-F2605B3252C3}"/>
              </a:ext>
            </a:extLst>
          </p:cNvPr>
          <p:cNvSpPr>
            <a:spLocks noGrp="1"/>
          </p:cNvSpPr>
          <p:nvPr>
            <p:ph type="title"/>
          </p:nvPr>
        </p:nvSpPr>
        <p:spPr/>
        <p:txBody>
          <a:bodyPr/>
          <a:lstStyle/>
          <a:p>
            <a:r>
              <a:rPr lang="fr-CH" dirty="0"/>
              <a:t>TAPS - 2</a:t>
            </a:r>
          </a:p>
        </p:txBody>
      </p:sp>
      <p:pic>
        <p:nvPicPr>
          <p:cNvPr id="5" name="Espace réservé du contenu 4">
            <a:extLst>
              <a:ext uri="{FF2B5EF4-FFF2-40B4-BE49-F238E27FC236}">
                <a16:creationId xmlns:a16="http://schemas.microsoft.com/office/drawing/2014/main" id="{A38AC601-B473-ACD5-D9E1-8E2049573ACA}"/>
              </a:ext>
            </a:extLst>
          </p:cNvPr>
          <p:cNvPicPr>
            <a:picLocks noGrp="1" noChangeAspect="1"/>
          </p:cNvPicPr>
          <p:nvPr>
            <p:ph idx="1"/>
          </p:nvPr>
        </p:nvPicPr>
        <p:blipFill>
          <a:blip r:embed="rId3"/>
          <a:stretch>
            <a:fillRect/>
          </a:stretch>
        </p:blipFill>
        <p:spPr>
          <a:xfrm>
            <a:off x="119102" y="688124"/>
            <a:ext cx="8801105" cy="1183341"/>
          </a:xfrm>
        </p:spPr>
      </p:pic>
      <p:pic>
        <p:nvPicPr>
          <p:cNvPr id="7" name="Image 6">
            <a:extLst>
              <a:ext uri="{FF2B5EF4-FFF2-40B4-BE49-F238E27FC236}">
                <a16:creationId xmlns:a16="http://schemas.microsoft.com/office/drawing/2014/main" id="{705B6184-3C29-568A-6911-70718B21BFC9}"/>
              </a:ext>
            </a:extLst>
          </p:cNvPr>
          <p:cNvPicPr>
            <a:picLocks noChangeAspect="1"/>
          </p:cNvPicPr>
          <p:nvPr/>
        </p:nvPicPr>
        <p:blipFill>
          <a:blip r:embed="rId4"/>
          <a:stretch>
            <a:fillRect/>
          </a:stretch>
        </p:blipFill>
        <p:spPr>
          <a:xfrm>
            <a:off x="119102" y="1783750"/>
            <a:ext cx="8767483" cy="2665243"/>
          </a:xfrm>
          <a:prstGeom prst="rect">
            <a:avLst/>
          </a:prstGeom>
        </p:spPr>
      </p:pic>
      <p:sp>
        <p:nvSpPr>
          <p:cNvPr id="9" name="Ellipse 8">
            <a:extLst>
              <a:ext uri="{FF2B5EF4-FFF2-40B4-BE49-F238E27FC236}">
                <a16:creationId xmlns:a16="http://schemas.microsoft.com/office/drawing/2014/main" id="{3E1690C9-0165-91CD-A38A-3C85F5B26376}"/>
              </a:ext>
            </a:extLst>
          </p:cNvPr>
          <p:cNvSpPr/>
          <p:nvPr/>
        </p:nvSpPr>
        <p:spPr>
          <a:xfrm>
            <a:off x="5732289" y="643475"/>
            <a:ext cx="822192" cy="4937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0" name="Ellipse 9">
            <a:extLst>
              <a:ext uri="{FF2B5EF4-FFF2-40B4-BE49-F238E27FC236}">
                <a16:creationId xmlns:a16="http://schemas.microsoft.com/office/drawing/2014/main" id="{FDD3E477-EE9D-D3D1-02D3-5AC0120EDDC4}"/>
              </a:ext>
            </a:extLst>
          </p:cNvPr>
          <p:cNvSpPr/>
          <p:nvPr/>
        </p:nvSpPr>
        <p:spPr>
          <a:xfrm>
            <a:off x="5131654" y="1730705"/>
            <a:ext cx="822192" cy="4937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 name="Ellipse 2">
            <a:extLst>
              <a:ext uri="{FF2B5EF4-FFF2-40B4-BE49-F238E27FC236}">
                <a16:creationId xmlns:a16="http://schemas.microsoft.com/office/drawing/2014/main" id="{D5AF4CDD-9E2F-E59B-6223-028AFC8E0544}"/>
              </a:ext>
            </a:extLst>
          </p:cNvPr>
          <p:cNvSpPr/>
          <p:nvPr/>
        </p:nvSpPr>
        <p:spPr>
          <a:xfrm>
            <a:off x="2397420" y="4096551"/>
            <a:ext cx="5609344" cy="844682"/>
          </a:xfrm>
          <a:prstGeom prst="ellipse">
            <a:avLst/>
          </a:prstGeom>
          <a:solidFill>
            <a:schemeClr val="accent3">
              <a:lumMod val="20000"/>
              <a:lumOff val="8000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CH" dirty="0">
                <a:solidFill>
                  <a:sysClr val="windowText" lastClr="000000"/>
                </a:solidFill>
              </a:rPr>
              <a:t>Cannabis, cocaïne, </a:t>
            </a:r>
            <a:r>
              <a:rPr lang="fr-CH" dirty="0" err="1">
                <a:solidFill>
                  <a:sysClr val="windowText" lastClr="000000"/>
                </a:solidFill>
              </a:rPr>
              <a:t>heroin</a:t>
            </a:r>
            <a:r>
              <a:rPr lang="fr-CH" dirty="0">
                <a:solidFill>
                  <a:sysClr val="windowText" lastClr="000000"/>
                </a:solidFill>
              </a:rPr>
              <a:t>, prescription </a:t>
            </a:r>
            <a:r>
              <a:rPr lang="fr-CH" dirty="0" err="1">
                <a:solidFill>
                  <a:sysClr val="windowText" lastClr="000000"/>
                </a:solidFill>
              </a:rPr>
              <a:t>medication</a:t>
            </a:r>
            <a:r>
              <a:rPr lang="fr-CH" dirty="0">
                <a:solidFill>
                  <a:sysClr val="windowText" lastClr="000000"/>
                </a:solidFill>
              </a:rPr>
              <a:t> (</a:t>
            </a:r>
            <a:r>
              <a:rPr lang="fr-CH" dirty="0" err="1">
                <a:solidFill>
                  <a:sysClr val="windowText" lastClr="000000"/>
                </a:solidFill>
              </a:rPr>
              <a:t>opiate</a:t>
            </a:r>
            <a:r>
              <a:rPr lang="fr-CH" dirty="0">
                <a:solidFill>
                  <a:sysClr val="windowText" lastClr="000000"/>
                </a:solidFill>
              </a:rPr>
              <a:t>, </a:t>
            </a:r>
            <a:r>
              <a:rPr lang="fr-CH" dirty="0" err="1">
                <a:solidFill>
                  <a:sysClr val="windowText" lastClr="000000"/>
                </a:solidFill>
              </a:rPr>
              <a:t>benzo</a:t>
            </a:r>
            <a:r>
              <a:rPr lang="fr-CH" dirty="0">
                <a:solidFill>
                  <a:sysClr val="windowText" lastClr="000000"/>
                </a:solidFill>
              </a:rPr>
              <a:t>, ADHD)</a:t>
            </a:r>
          </a:p>
        </p:txBody>
      </p:sp>
      <p:sp>
        <p:nvSpPr>
          <p:cNvPr id="4" name="Flèche : droite rayée 3">
            <a:extLst>
              <a:ext uri="{FF2B5EF4-FFF2-40B4-BE49-F238E27FC236}">
                <a16:creationId xmlns:a16="http://schemas.microsoft.com/office/drawing/2014/main" id="{6A4AB6E3-08C4-C7B6-89D0-66A74E48AD5F}"/>
              </a:ext>
            </a:extLst>
          </p:cNvPr>
          <p:cNvSpPr/>
          <p:nvPr/>
        </p:nvSpPr>
        <p:spPr>
          <a:xfrm>
            <a:off x="1722317" y="4276576"/>
            <a:ext cx="978408" cy="484632"/>
          </a:xfrm>
          <a:prstGeom prst="stripedRightArrow">
            <a:avLst>
              <a:gd name="adj1" fmla="val 50000"/>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65147089"/>
      </p:ext>
    </p:extLst>
  </p:cSld>
  <p:clrMapOvr>
    <a:masterClrMapping/>
  </p:clrMapOvr>
</p:sld>
</file>

<file path=ppt/theme/theme1.xml><?xml version="1.0" encoding="utf-8"?>
<a:theme xmlns:a="http://schemas.openxmlformats.org/drawingml/2006/main" name="THEME_PPT_HD_CHUV_17">
  <a:themeElements>
    <a:clrScheme name="couleur pour ppt">
      <a:dk1>
        <a:sysClr val="windowText" lastClr="000000"/>
      </a:dk1>
      <a:lt1>
        <a:sysClr val="window" lastClr="FFFFFF"/>
      </a:lt1>
      <a:dk2>
        <a:srgbClr val="1782BF"/>
      </a:dk2>
      <a:lt2>
        <a:srgbClr val="62BCE9"/>
      </a:lt2>
      <a:accent1>
        <a:srgbClr val="073779"/>
      </a:accent1>
      <a:accent2>
        <a:srgbClr val="8FD9FB"/>
      </a:accent2>
      <a:accent3>
        <a:srgbClr val="FFDF23"/>
      </a:accent3>
      <a:accent4>
        <a:srgbClr val="EB6615"/>
      </a:accent4>
      <a:accent5>
        <a:srgbClr val="C76402"/>
      </a:accent5>
      <a:accent6>
        <a:srgbClr val="B523B4"/>
      </a:accent6>
      <a:hlink>
        <a:srgbClr val="0000FF"/>
      </a:hlink>
      <a:folHlink>
        <a:srgbClr val="DEBE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CHUV_cathédrale2</Template>
  <TotalTime>358</TotalTime>
  <Words>2194</Words>
  <Application>Microsoft Office PowerPoint</Application>
  <PresentationFormat>Affichage à l'écran (16:9)</PresentationFormat>
  <Paragraphs>226</Paragraphs>
  <Slides>19</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Wingdings</vt:lpstr>
      <vt:lpstr>THEME_PPT_HD_CHUV_17</vt:lpstr>
      <vt:lpstr>INEBRIA CONFERENCE September 2023</vt:lpstr>
      <vt:lpstr>My amazing colleagues</vt:lpstr>
      <vt:lpstr>Background</vt:lpstr>
      <vt:lpstr>Materials and methods </vt:lpstr>
      <vt:lpstr>TAPS -1 (screening part)</vt:lpstr>
      <vt:lpstr>TAPS -1 </vt:lpstr>
      <vt:lpstr>TAPS – 2 (assessment part)</vt:lpstr>
      <vt:lpstr>TAPS - 2</vt:lpstr>
      <vt:lpstr>TAPS - 2</vt:lpstr>
      <vt:lpstr>Material and method</vt:lpstr>
      <vt:lpstr>Materials and methods </vt:lpstr>
      <vt:lpstr>Materials and methods </vt:lpstr>
      <vt:lpstr>Results (forward-back translation)</vt:lpstr>
      <vt:lpstr>Results (pilot testing)</vt:lpstr>
      <vt:lpstr>Results (pilot testing)</vt:lpstr>
      <vt:lpstr>Results (pilot testing)</vt:lpstr>
      <vt:lpstr>Conclusions</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INEBRIA CONFERENCE</dc:title>
  <dc:creator>Adam Angeline</dc:creator>
  <cp:lastModifiedBy>Adam Angeline</cp:lastModifiedBy>
  <cp:revision>70</cp:revision>
  <cp:lastPrinted>2023-09-22T17:48:59Z</cp:lastPrinted>
  <dcterms:created xsi:type="dcterms:W3CDTF">2023-08-15T15:40:52Z</dcterms:created>
  <dcterms:modified xsi:type="dcterms:W3CDTF">2023-09-29T14:19:05Z</dcterms:modified>
</cp:coreProperties>
</file>