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0_2AEC819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1" r:id="rId3"/>
    <p:sldId id="285" r:id="rId4"/>
    <p:sldId id="286" r:id="rId5"/>
    <p:sldId id="289" r:id="rId6"/>
    <p:sldId id="290" r:id="rId7"/>
    <p:sldId id="288" r:id="rId8"/>
    <p:sldId id="291" r:id="rId9"/>
    <p:sldId id="282" r:id="rId10"/>
    <p:sldId id="292"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9B729D-B7BE-35A5-16F9-3E96726BE5CD}" name="Quynh Vo" initials="QV" userId="S::lilybamboo@personalmicrosoftsoftware.ucla.edu::ee0ffabf-d0c5-40b8-ad29-1ec79634b0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B8D"/>
    <a:srgbClr val="82CAF5"/>
    <a:srgbClr val="EBE9E5"/>
    <a:srgbClr val="D5D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F1D5D-D615-4D96-B029-7983DBDD546C}" v="22" dt="2023-09-29T03:54:5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2"/>
    <p:restoredTop sz="74734" autoAdjust="0"/>
  </p:normalViewPr>
  <p:slideViewPr>
    <p:cSldViewPr snapToGrid="0" snapToObjects="1">
      <p:cViewPr varScale="1">
        <p:scale>
          <a:sx n="67" d="100"/>
          <a:sy n="67" d="100"/>
        </p:scale>
        <p:origin x="1368" y="44"/>
      </p:cViewPr>
      <p:guideLst/>
    </p:cSldViewPr>
  </p:slideViewPr>
  <p:notesTextViewPr>
    <p:cViewPr>
      <p:scale>
        <a:sx n="1" d="1"/>
        <a:sy n="1" d="1"/>
      </p:scale>
      <p:origin x="0" y="-216"/>
    </p:cViewPr>
  </p:notesTextViewPr>
  <p:notesViewPr>
    <p:cSldViewPr snapToGrid="0" snapToObjects="1">
      <p:cViewPr varScale="1">
        <p:scale>
          <a:sx n="87" d="100"/>
          <a:sy n="87" d="100"/>
        </p:scale>
        <p:origin x="43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Batarse" clId="Web-{CEDF1D5D-D615-4D96-B029-7983DBDD546C}"/>
    <pc:docChg chg="modSld">
      <pc:chgData name="Cristina Batarse" userId="" providerId="" clId="Web-{CEDF1D5D-D615-4D96-B029-7983DBDD546C}" dt="2023-09-29T03:54:54.068" v="10" actId="20577"/>
      <pc:docMkLst>
        <pc:docMk/>
      </pc:docMkLst>
      <pc:sldChg chg="modSp">
        <pc:chgData name="Cristina Batarse" userId="" providerId="" clId="Web-{CEDF1D5D-D615-4D96-B029-7983DBDD546C}" dt="2023-09-29T03:54:54.068" v="10" actId="20577"/>
        <pc:sldMkLst>
          <pc:docMk/>
          <pc:sldMk cId="0" sldId="256"/>
        </pc:sldMkLst>
        <pc:spChg chg="mod">
          <ac:chgData name="Cristina Batarse" userId="" providerId="" clId="Web-{CEDF1D5D-D615-4D96-B029-7983DBDD546C}" dt="2023-09-29T03:54:54.068" v="10" actId="20577"/>
          <ac:spMkLst>
            <pc:docMk/>
            <pc:sldMk cId="0" sldId="256"/>
            <ac:spMk id="5" creationId="{1EE8FFEF-26FE-9093-8B8E-EAD67D2FF268}"/>
          </ac:spMkLst>
        </pc:spChg>
      </pc:sldChg>
    </pc:docChg>
  </pc:docChgLst>
</pc:chgInfo>
</file>

<file path=ppt/comments/modernComment_120_2AEC8197.xml><?xml version="1.0" encoding="utf-8"?>
<p188:cmLst xmlns:a="http://schemas.openxmlformats.org/drawingml/2006/main" xmlns:r="http://schemas.openxmlformats.org/officeDocument/2006/relationships" xmlns:p188="http://schemas.microsoft.com/office/powerpoint/2018/8/main">
  <p188:cm id="{5EE760D6-C60B-794D-AE60-0423FD0DD02D}" authorId="{079B729D-B7BE-35A5-16F9-3E96726BE5CD}" created="2023-07-06T22:16:07.655">
    <ac:deMkLst xmlns:ac="http://schemas.microsoft.com/office/drawing/2013/main/command">
      <pc:docMk xmlns:pc="http://schemas.microsoft.com/office/powerpoint/2013/main/command"/>
      <pc:sldMk xmlns:pc="http://schemas.microsoft.com/office/powerpoint/2013/main/command" cId="720142743" sldId="288"/>
      <ac:spMk id="12" creationId="{FAF90C47-7FB1-0E28-E542-4AF91924E4BB}"/>
    </ac:deMkLst>
    <p188:txBody>
      <a:bodyPr/>
      <a:lstStyle/>
      <a:p>
        <a:r>
          <a:rPr lang="en-US"/>
          <a:t>Less than 89</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91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*Cristina Batarse BA (1), Quynh Vo BS (1), Daisy Hernandez-Casas BS (1), Melvin W. Rico BS (1,4), Stephanie Sumstine, MPH (2), Jack Tsai, MD (5), Armen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Arshakyan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Dallas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Swendeman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PhD, MPH (2), Lillian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Gelberg</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MD, MSPH (1,3)  </a:t>
            </a:r>
            <a:endParaRPr lang="en-US" sz="1800" dirty="0">
              <a:effectLst/>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 Department of Family Medicine, David Geffen School of Medicine at UCLA, Los Angeles, California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 Department of Psychiatry and Biobehavioral Sciences, David Geffen School of Medicine at UCLA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 Department of Health Policy &amp; Management, Fielding School of Public Health, UCLA, Los Angeles, California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(4) Charles R. Drew University of Medicine and Science, Los Angeles, California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(5) The Children's Clinic, "Serving Children and Their Families" Long Beach, California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(6) </a:t>
            </a:r>
            <a:r>
              <a:rPr lang="en-US" sz="1800" dirty="0" err="1">
                <a:solidFill>
                  <a:srgbClr val="000000"/>
                </a:solidFill>
                <a:effectLst/>
                <a:latin typeface="Calibri" panose="020F0502020204030204" pitchFamily="34" charset="0"/>
                <a:ea typeface="Times New Roman" panose="02020603050405020304" pitchFamily="18" charset="0"/>
              </a:rPr>
              <a:t>Saban</a:t>
            </a:r>
            <a:r>
              <a:rPr lang="en-US" sz="1800" dirty="0">
                <a:solidFill>
                  <a:srgbClr val="000000"/>
                </a:solidFill>
                <a:effectLst/>
                <a:latin typeface="Calibri" panose="020F0502020204030204" pitchFamily="34" charset="0"/>
                <a:ea typeface="Times New Roman" panose="02020603050405020304" pitchFamily="18" charset="0"/>
              </a:rPr>
              <a:t> Community Clinic, Los Angeles, California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dirty="0"/>
          </a:p>
        </p:txBody>
      </p:sp>
    </p:spTree>
    <p:extLst>
      <p:ext uri="{BB962C8B-B14F-4D97-AF65-F5344CB8AC3E}">
        <p14:creationId xmlns:p14="http://schemas.microsoft.com/office/powerpoint/2010/main" val="203016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65177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 https://</a:t>
            </a:r>
            <a:r>
              <a:rPr lang="en-US" dirty="0" err="1"/>
              <a:t>ps.psychiatryonline.org</a:t>
            </a:r>
            <a:r>
              <a:rPr lang="en-US" dirty="0"/>
              <a:t>/</a:t>
            </a:r>
            <a:r>
              <a:rPr lang="en-US" dirty="0" err="1"/>
              <a:t>doi</a:t>
            </a:r>
            <a:r>
              <a:rPr lang="en-US" dirty="0"/>
              <a:t>/full/10.1176/appi.ps.201800427</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25308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426075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9248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Out of 6 patients, thee doctor was aware of half of them (3/6)</a:t>
            </a:r>
          </a:p>
          <a:p>
            <a:pPr marL="228600" indent="-228600">
              <a:buAutoNum type="arabicPeriod"/>
            </a:pPr>
            <a:r>
              <a:rPr lang="en-US" dirty="0"/>
              <a:t>Out of 6 patients, only 1 was already engaged in SUD </a:t>
            </a:r>
            <a:r>
              <a:rPr lang="en-US" dirty="0" err="1"/>
              <a:t>tx</a:t>
            </a:r>
            <a:r>
              <a:rPr lang="en-US" dirty="0"/>
              <a:t> </a:t>
            </a:r>
          </a:p>
          <a:p>
            <a:pPr marL="228600" indent="-228600">
              <a:buAutoNum type="arabicPeriod"/>
            </a:pPr>
            <a:r>
              <a:rPr lang="en-US" dirty="0"/>
              <a:t>The clinic did attempt to contact 6/6 patients by phone</a:t>
            </a:r>
          </a:p>
          <a:p>
            <a:pPr marL="685800" lvl="1" indent="-228600">
              <a:buAutoNum type="arabicPeriod"/>
            </a:pPr>
            <a:r>
              <a:rPr lang="en-US" dirty="0"/>
              <a:t>4/6 were successfully reached</a:t>
            </a:r>
          </a:p>
          <a:p>
            <a:pPr marL="228600" lvl="0" indent="-228600">
              <a:buAutoNum type="arabicPeriod"/>
            </a:pPr>
            <a:r>
              <a:rPr lang="en-US" dirty="0"/>
              <a:t>Out of 5 patients, all their PCPs were notified about the patients SU</a:t>
            </a:r>
          </a:p>
          <a:p>
            <a:pPr marL="228600" lvl="0" indent="-228600">
              <a:buAutoNum type="arabicPeriod"/>
            </a:pPr>
            <a:r>
              <a:rPr lang="en-US" dirty="0"/>
              <a:t>4/6 patients were referred to substance use services </a:t>
            </a:r>
          </a:p>
          <a:p>
            <a:pPr marL="228600" lvl="0" indent="-228600">
              <a:buAutoNum type="arabicPeriod"/>
            </a:pPr>
            <a:r>
              <a:rPr lang="en-US" dirty="0"/>
              <a:t>Out of 4 patients, 2 did </a:t>
            </a:r>
            <a:r>
              <a:rPr lang="en-US" dirty="0" err="1"/>
              <a:t>begi</a:t>
            </a:r>
            <a:r>
              <a:rPr lang="en-US" dirty="0"/>
              <a:t> </a:t>
            </a:r>
            <a:r>
              <a:rPr lang="en-US" dirty="0" err="1"/>
              <a:t>tx</a:t>
            </a:r>
            <a:r>
              <a:rPr lang="en-US" dirty="0"/>
              <a:t> for </a:t>
            </a:r>
            <a:r>
              <a:rPr lang="en-US" dirty="0" err="1"/>
              <a:t>sud</a:t>
            </a:r>
            <a:r>
              <a:rPr lang="en-US" dirty="0"/>
              <a:t> after referral was provided, 1 was unknown and 1 was no </a:t>
            </a:r>
          </a:p>
          <a:p>
            <a:pPr marL="228600" lvl="0" indent="-228600">
              <a:buAutoNum type="arabicPeriod"/>
            </a:pPr>
            <a:r>
              <a:rPr lang="en-US" dirty="0"/>
              <a:t>Out of 6 patients, the BH team contacted the </a:t>
            </a:r>
            <a:r>
              <a:rPr lang="en-US" dirty="0" err="1"/>
              <a:t>pt</a:t>
            </a:r>
            <a:r>
              <a:rPr lang="en-US" dirty="0"/>
              <a:t> about possible s3rvivces, once by social worker </a:t>
            </a:r>
          </a:p>
          <a:p>
            <a:pPr marL="228600" lvl="0" indent="-228600">
              <a:buAutoNum type="arabicPeriod"/>
            </a:pPr>
            <a:r>
              <a:rPr lang="en-US" dirty="0"/>
              <a:t>Referral types vary: 2/4 patient were given the </a:t>
            </a:r>
            <a:r>
              <a:rPr lang="en-US" dirty="0" err="1"/>
              <a:t>phinoen</a:t>
            </a:r>
            <a:r>
              <a:rPr lang="en-US" dirty="0"/>
              <a:t> number, </a:t>
            </a:r>
            <a:r>
              <a:rPr lang="en-US" dirty="0" err="1"/>
              <a:t>nd</a:t>
            </a:r>
            <a:r>
              <a:rPr lang="en-US" dirty="0"/>
              <a:t> the other 2 had their appt booked </a:t>
            </a:r>
            <a:r>
              <a:rPr lang="en-US"/>
              <a:t>for them</a:t>
            </a:r>
            <a:endParaRPr lang="en-US" dirty="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73977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2Alcohol 37 </a:t>
            </a:r>
          </a:p>
          <a:p>
            <a:r>
              <a:rPr lang="en-US" dirty="0"/>
              <a:t>                Tob 44 ?</a:t>
            </a:r>
          </a:p>
          <a:p>
            <a:r>
              <a:rPr lang="en-US" dirty="0"/>
              <a:t>Pot 16</a:t>
            </a:r>
          </a:p>
          <a:p>
            <a:r>
              <a:rPr lang="en-US" dirty="0"/>
              <a:t>Coc 4 </a:t>
            </a:r>
          </a:p>
          <a:p>
            <a:r>
              <a:rPr lang="en-US" dirty="0"/>
              <a:t>Stim 1</a:t>
            </a:r>
          </a:p>
          <a:p>
            <a:r>
              <a:rPr lang="en-US" dirty="0"/>
              <a:t>Meth 14</a:t>
            </a:r>
          </a:p>
          <a:p>
            <a:r>
              <a:rPr lang="en-US" dirty="0" err="1"/>
              <a:t>Spo</a:t>
            </a:r>
            <a:r>
              <a:rPr lang="en-US" dirty="0"/>
              <a:t> 4</a:t>
            </a:r>
          </a:p>
          <a:p>
            <a:r>
              <a:rPr lang="en-US" dirty="0" err="1"/>
              <a:t>Sso</a:t>
            </a:r>
            <a:r>
              <a:rPr lang="en-US" dirty="0"/>
              <a:t> 0 </a:t>
            </a:r>
          </a:p>
          <a:p>
            <a:r>
              <a:rPr lang="en-US" dirty="0"/>
              <a:t>Sed 11</a:t>
            </a:r>
          </a:p>
          <a:p>
            <a:r>
              <a:rPr lang="en-US" dirty="0" err="1"/>
              <a:t>Inh</a:t>
            </a:r>
            <a:r>
              <a:rPr lang="en-US" dirty="0"/>
              <a:t> 2</a:t>
            </a:r>
          </a:p>
          <a:p>
            <a:r>
              <a:rPr lang="en-US" dirty="0"/>
              <a:t>Hall 0 </a:t>
            </a:r>
          </a:p>
          <a:p>
            <a:endParaRPr lang="en-US" dirty="0"/>
          </a:p>
          <a:p>
            <a:r>
              <a:rPr lang="en-US" dirty="0"/>
              <a:t>Total screened: 2044  data from </a:t>
            </a:r>
            <a:r>
              <a:rPr lang="en-US" dirty="0" err="1"/>
              <a:t>july</a:t>
            </a:r>
            <a:r>
              <a:rPr lang="en-US" dirty="0"/>
              <a:t> 6</a:t>
            </a:r>
            <a:r>
              <a:rPr lang="en-US" baseline="30000" dirty="0"/>
              <a:t>th</a:t>
            </a:r>
            <a:r>
              <a:rPr lang="en-US" dirty="0"/>
              <a:t> </a:t>
            </a:r>
          </a:p>
          <a:p>
            <a:r>
              <a:rPr lang="en-US" dirty="0"/>
              <a:t>16 White</a:t>
            </a:r>
          </a:p>
          <a:p>
            <a:r>
              <a:rPr lang="en-US" dirty="0"/>
              <a:t>16 Black</a:t>
            </a:r>
          </a:p>
          <a:p>
            <a:r>
              <a:rPr lang="en-US" dirty="0"/>
              <a:t>1 </a:t>
            </a:r>
            <a:r>
              <a:rPr lang="en-US" dirty="0" err="1"/>
              <a:t>asian</a:t>
            </a:r>
            <a:endParaRPr lang="en-US" dirty="0"/>
          </a:p>
          <a:p>
            <a:r>
              <a:rPr lang="en-US" dirty="0"/>
              <a:t>---42 total </a:t>
            </a:r>
          </a:p>
          <a:p>
            <a:r>
              <a:rPr lang="en-US" dirty="0"/>
              <a:t>13 more than one</a:t>
            </a:r>
          </a:p>
          <a:p>
            <a:r>
              <a:rPr lang="en-US" dirty="0"/>
              <a:t>25 </a:t>
            </a:r>
            <a:r>
              <a:rPr lang="en-US" dirty="0" err="1"/>
              <a:t>latino</a:t>
            </a:r>
            <a:endParaRPr lang="en-US" dirty="0"/>
          </a:p>
          <a:p>
            <a:r>
              <a:rPr lang="en-US" dirty="0"/>
              <a:t>--- 71 total</a:t>
            </a:r>
          </a:p>
          <a:p>
            <a:r>
              <a:rPr lang="en-US" dirty="0"/>
              <a:t>2 unknown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20415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71062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9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0_2AEC819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BE9E5"/>
        </a:solidFill>
        <a:effectLst/>
      </p:bgPr>
    </p:bg>
    <p:spTree>
      <p:nvGrpSpPr>
        <p:cNvPr id="1" name=""/>
        <p:cNvGrpSpPr/>
        <p:nvPr/>
      </p:nvGrpSpPr>
      <p:grpSpPr>
        <a:xfrm>
          <a:off x="0" y="0"/>
          <a:ext cx="0" cy="0"/>
          <a:chOff x="0" y="0"/>
          <a:chExt cx="0" cy="0"/>
        </a:xfrm>
      </p:grpSpPr>
      <p:pic>
        <p:nvPicPr>
          <p:cNvPr id="3" name="Object 1" descr="/tmp/beautiful_ai_exports/887490e5-b8aa-4bde-8ba7-00fe06fcd1bc.jpg">
            <a:extLst>
              <a:ext uri="{FF2B5EF4-FFF2-40B4-BE49-F238E27FC236}">
                <a16:creationId xmlns:a16="http://schemas.microsoft.com/office/drawing/2014/main" id="{A82A1E85-8004-3DF8-FF31-6B3464FCD244}"/>
              </a:ext>
            </a:extLst>
          </p:cNvPr>
          <p:cNvPicPr>
            <a:picLocks noChangeAspect="1"/>
          </p:cNvPicPr>
          <p:nvPr/>
        </p:nvPicPr>
        <p:blipFill rotWithShape="1">
          <a:blip r:embed="rId3"/>
          <a:srcRect t="42515" r="67946" b="12007"/>
          <a:stretch/>
        </p:blipFill>
        <p:spPr>
          <a:xfrm>
            <a:off x="0" y="2200940"/>
            <a:ext cx="2931042" cy="2339164"/>
          </a:xfrm>
          <a:prstGeom prst="rect">
            <a:avLst/>
          </a:prstGeom>
        </p:spPr>
      </p:pic>
      <p:sp>
        <p:nvSpPr>
          <p:cNvPr id="4" name="TextBox 3">
            <a:extLst>
              <a:ext uri="{FF2B5EF4-FFF2-40B4-BE49-F238E27FC236}">
                <a16:creationId xmlns:a16="http://schemas.microsoft.com/office/drawing/2014/main" id="{3B79F7EC-2EDB-AE0B-5464-1DC73DBC0028}"/>
              </a:ext>
            </a:extLst>
          </p:cNvPr>
          <p:cNvSpPr txBox="1"/>
          <p:nvPr/>
        </p:nvSpPr>
        <p:spPr>
          <a:xfrm>
            <a:off x="427960" y="708363"/>
            <a:ext cx="8288079" cy="830997"/>
          </a:xfrm>
          <a:prstGeom prst="rect">
            <a:avLst/>
          </a:prstGeom>
          <a:noFill/>
        </p:spPr>
        <p:txBody>
          <a:bodyPr wrap="square" rtlCol="0">
            <a:spAutoFit/>
          </a:bodyPr>
          <a:lstStyle/>
          <a:p>
            <a:pPr algn="ctr"/>
            <a:r>
              <a:rPr lang="en-US" sz="2000" b="1" dirty="0">
                <a:solidFill>
                  <a:srgbClr val="153B8D"/>
                </a:solidFill>
                <a:effectLst/>
                <a:latin typeface="Calibri" panose="020F0502020204030204" pitchFamily="34" charset="0"/>
                <a:ea typeface="Calibri" panose="020F0502020204030204" pitchFamily="34" charset="0"/>
                <a:cs typeface="Times New Roman" panose="02020603050405020304" pitchFamily="18" charset="0"/>
              </a:rPr>
              <a:t>Developing a Protocol for Substance Use Screening and Referral to Treatment for FQHC Primary Care Patients with High-risk Substance Use </a:t>
            </a:r>
            <a:r>
              <a:rPr lang="en-US" sz="2800" b="1" dirty="0">
                <a:solidFill>
                  <a:srgbClr val="153B8D"/>
                </a:solidFill>
                <a:effectLst/>
              </a:rPr>
              <a:t> </a:t>
            </a:r>
            <a:endParaRPr lang="en-US" sz="2800" b="1" dirty="0">
              <a:solidFill>
                <a:srgbClr val="153B8D"/>
              </a:solidFill>
              <a:latin typeface="Abadi" panose="020F0502020204030204" pitchFamily="34"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EE8FFEF-26FE-9093-8B8E-EAD67D2FF268}"/>
              </a:ext>
            </a:extLst>
          </p:cNvPr>
          <p:cNvSpPr txBox="1"/>
          <p:nvPr/>
        </p:nvSpPr>
        <p:spPr>
          <a:xfrm>
            <a:off x="3165844" y="1904244"/>
            <a:ext cx="5550195" cy="2139047"/>
          </a:xfrm>
          <a:prstGeom prst="rect">
            <a:avLst/>
          </a:prstGeom>
          <a:noFill/>
        </p:spPr>
        <p:txBody>
          <a:bodyPr wrap="square" lIns="91440" tIns="45720" rIns="91440" bIns="45720" rtlCol="0" anchor="t">
            <a:spAutoFit/>
          </a:bodyPr>
          <a:lstStyle/>
          <a:p>
            <a:pPr algn="ctr"/>
            <a:r>
              <a:rPr lang="en-US" sz="1400" dirty="0">
                <a:solidFill>
                  <a:srgbClr val="000000"/>
                </a:solidFill>
                <a:latin typeface="Calibri"/>
                <a:ea typeface="Calibri"/>
                <a:cs typeface="Times New Roman"/>
              </a:rPr>
              <a:t>*Cristina Batarse, BA (1), Quynh Vo, BS (1), Daisy Hernandez-Casas, BS (1), Melvin W. Rico, MD MPH (1,4), Stephanie </a:t>
            </a:r>
            <a:r>
              <a:rPr lang="en-US" sz="1400" dirty="0" err="1">
                <a:solidFill>
                  <a:srgbClr val="000000"/>
                </a:solidFill>
                <a:latin typeface="Calibri"/>
                <a:ea typeface="Calibri"/>
                <a:cs typeface="Times New Roman"/>
              </a:rPr>
              <a:t>Sumstine</a:t>
            </a:r>
            <a:r>
              <a:rPr lang="en-US" sz="1400" dirty="0">
                <a:solidFill>
                  <a:srgbClr val="000000"/>
                </a:solidFill>
                <a:latin typeface="Calibri"/>
                <a:ea typeface="Calibri"/>
                <a:cs typeface="Times New Roman"/>
              </a:rPr>
              <a:t>, MPH (2), Leticia Cazares, MPH (1), Jack Tsai, MD (5), Armen </a:t>
            </a:r>
            <a:r>
              <a:rPr lang="en-US" sz="1400" dirty="0" err="1">
                <a:solidFill>
                  <a:srgbClr val="000000"/>
                </a:solidFill>
                <a:latin typeface="Calibri"/>
                <a:ea typeface="Calibri"/>
                <a:cs typeface="Times New Roman"/>
              </a:rPr>
              <a:t>Arshakyan</a:t>
            </a:r>
            <a:r>
              <a:rPr lang="en-US" sz="1400" dirty="0">
                <a:solidFill>
                  <a:srgbClr val="000000"/>
                </a:solidFill>
                <a:latin typeface="Calibri"/>
                <a:ea typeface="Calibri"/>
                <a:cs typeface="Times New Roman"/>
              </a:rPr>
              <a:t>, MD (6), </a:t>
            </a:r>
            <a:r>
              <a:rPr lang="en-US" sz="1400" dirty="0">
                <a:solidFill>
                  <a:srgbClr val="000000"/>
                </a:solidFill>
                <a:latin typeface="Calibri"/>
                <a:ea typeface="Times New Roman" panose="02020603050405020304" pitchFamily="18" charset="0"/>
                <a:cs typeface="Times New Roman"/>
              </a:rPr>
              <a:t>Dallas </a:t>
            </a:r>
            <a:r>
              <a:rPr lang="en-US" sz="1400" dirty="0" err="1">
                <a:solidFill>
                  <a:srgbClr val="000000"/>
                </a:solidFill>
                <a:latin typeface="Calibri"/>
                <a:ea typeface="Times New Roman" panose="02020603050405020304" pitchFamily="18" charset="0"/>
                <a:cs typeface="Times New Roman"/>
              </a:rPr>
              <a:t>Swendeman</a:t>
            </a:r>
            <a:r>
              <a:rPr lang="en-US" sz="1400" dirty="0">
                <a:solidFill>
                  <a:srgbClr val="000000"/>
                </a:solidFill>
                <a:latin typeface="Calibri"/>
                <a:ea typeface="Times New Roman" panose="02020603050405020304" pitchFamily="18" charset="0"/>
                <a:cs typeface="Times New Roman"/>
              </a:rPr>
              <a:t>, PhD, MPH (2), Lillian Gelberg, MD, MSPH (1,3)</a:t>
            </a:r>
          </a:p>
          <a:p>
            <a:pPr algn="ctr"/>
            <a:endParaRPr lang="en-US" sz="900" dirty="0">
              <a:solidFill>
                <a:srgbClr val="000000"/>
              </a:solidFill>
              <a:latin typeface="Calibri" panose="020F0502020204030204" pitchFamily="34" charset="0"/>
              <a:cs typeface="Times New Roman" panose="02020603050405020304" pitchFamily="18" charset="0"/>
            </a:endParaRPr>
          </a:p>
          <a:p>
            <a:pPr algn="ctr" fontAlgn="base"/>
            <a:r>
              <a:rPr lang="en-US" sz="900" dirty="0">
                <a:solidFill>
                  <a:srgbClr val="000000"/>
                </a:solidFill>
                <a:latin typeface="Calibri" panose="020F0502020204030204" pitchFamily="34" charset="0"/>
                <a:ea typeface="Times New Roman" panose="02020603050405020304" pitchFamily="18" charset="0"/>
              </a:rPr>
              <a:t>(1) Department of Family Medicine, David Geffen School of Medicine at UCLA, Los Angeles, California </a:t>
            </a:r>
            <a:endParaRPr lang="en-US" sz="900" dirty="0">
              <a:latin typeface="Times New Roman" panose="02020603050405020304" pitchFamily="18" charset="0"/>
              <a:ea typeface="Times New Roman" panose="02020603050405020304" pitchFamily="18" charset="0"/>
            </a:endParaRPr>
          </a:p>
          <a:p>
            <a:pPr algn="ctr" fontAlgn="base"/>
            <a:r>
              <a:rPr lang="en-US" sz="900" dirty="0">
                <a:solidFill>
                  <a:srgbClr val="000000"/>
                </a:solidFill>
                <a:latin typeface="Calibri" panose="020F0502020204030204" pitchFamily="34" charset="0"/>
                <a:ea typeface="Times New Roman" panose="02020603050405020304" pitchFamily="18" charset="0"/>
              </a:rPr>
              <a:t>(2) Department of Psychiatry and Biobehavioral Sciences, David Geffen School of Medicine at UCLA </a:t>
            </a:r>
            <a:endParaRPr lang="en-US" sz="900" dirty="0">
              <a:latin typeface="Times New Roman" panose="02020603050405020304" pitchFamily="18" charset="0"/>
              <a:ea typeface="Times New Roman" panose="02020603050405020304" pitchFamily="18" charset="0"/>
            </a:endParaRPr>
          </a:p>
          <a:p>
            <a:pPr algn="ctr" fontAlgn="base"/>
            <a:r>
              <a:rPr lang="en-US" sz="900" dirty="0">
                <a:solidFill>
                  <a:srgbClr val="000000"/>
                </a:solidFill>
                <a:latin typeface="Calibri" panose="020F0502020204030204" pitchFamily="34" charset="0"/>
                <a:ea typeface="Times New Roman" panose="02020603050405020304" pitchFamily="18" charset="0"/>
              </a:rPr>
              <a:t>(3) Department of Health Policy &amp; Management, Fielding School of Public Health, UCLA, Los Angeles, California </a:t>
            </a:r>
            <a:endParaRPr lang="en-US" sz="900" dirty="0">
              <a:latin typeface="Times New Roman" panose="02020603050405020304" pitchFamily="18" charset="0"/>
              <a:ea typeface="Times New Roman" panose="02020603050405020304" pitchFamily="18" charset="0"/>
            </a:endParaRPr>
          </a:p>
          <a:p>
            <a:pPr algn="ctr" fontAlgn="base"/>
            <a:r>
              <a:rPr lang="en-US" sz="900" dirty="0">
                <a:solidFill>
                  <a:srgbClr val="000000"/>
                </a:solidFill>
                <a:latin typeface="Calibri" panose="020F0502020204030204" pitchFamily="34" charset="0"/>
                <a:ea typeface="Times New Roman" panose="02020603050405020304" pitchFamily="18" charset="0"/>
              </a:rPr>
              <a:t>(4) Charles R. Drew University of Medicine and Science, Los Angeles, California </a:t>
            </a:r>
            <a:endParaRPr lang="en-US" sz="900" dirty="0">
              <a:latin typeface="Times New Roman" panose="02020603050405020304" pitchFamily="18" charset="0"/>
              <a:ea typeface="Times New Roman" panose="02020603050405020304" pitchFamily="18" charset="0"/>
            </a:endParaRPr>
          </a:p>
          <a:p>
            <a:pPr algn="ctr" fontAlgn="base"/>
            <a:r>
              <a:rPr lang="en-US" sz="900" dirty="0">
                <a:solidFill>
                  <a:srgbClr val="000000"/>
                </a:solidFill>
                <a:latin typeface="Calibri" panose="020F0502020204030204" pitchFamily="34" charset="0"/>
                <a:ea typeface="Times New Roman" panose="02020603050405020304" pitchFamily="18" charset="0"/>
              </a:rPr>
              <a:t>(5) The Children's Clinic, "Serving Children and Their Families" Long Beach, California </a:t>
            </a:r>
            <a:endParaRPr lang="en-US" sz="900" dirty="0">
              <a:latin typeface="Times New Roman" panose="02020603050405020304" pitchFamily="18" charset="0"/>
              <a:ea typeface="Times New Roman" panose="02020603050405020304" pitchFamily="18" charset="0"/>
            </a:endParaRPr>
          </a:p>
          <a:p>
            <a:pPr algn="ctr" fontAlgn="base"/>
            <a:r>
              <a:rPr lang="en-US" sz="900" dirty="0">
                <a:solidFill>
                  <a:srgbClr val="000000"/>
                </a:solidFill>
                <a:latin typeface="Calibri"/>
                <a:ea typeface="Times New Roman" panose="02020603050405020304" pitchFamily="18" charset="0"/>
                <a:cs typeface="Calibri"/>
              </a:rPr>
              <a:t>(6) Saban Community Clinic, Los Angeles, California</a:t>
            </a:r>
            <a:endParaRPr lang="en-US" sz="900" dirty="0">
              <a:latin typeface="Calibri"/>
              <a:ea typeface="Times New Roman" panose="02020603050405020304" pitchFamily="18" charset="0"/>
              <a:cs typeface="Calibri"/>
            </a:endParaRPr>
          </a:p>
          <a:p>
            <a:pPr algn="ctr"/>
            <a:endPar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4A05EC-D665-78EC-F296-D95DBE8D8518}"/>
              </a:ext>
            </a:extLst>
          </p:cNvPr>
          <p:cNvSpPr txBox="1"/>
          <p:nvPr/>
        </p:nvSpPr>
        <p:spPr>
          <a:xfrm>
            <a:off x="3088756" y="3961900"/>
            <a:ext cx="5550195" cy="523220"/>
          </a:xfrm>
          <a:prstGeom prst="rect">
            <a:avLst/>
          </a:prstGeom>
          <a:noFill/>
        </p:spPr>
        <p:txBody>
          <a:bodyPr wrap="square" rtlCol="0">
            <a:spAutoFit/>
          </a:bodyPr>
          <a:lstStyle/>
          <a:p>
            <a:pPr algn="ctr"/>
            <a:r>
              <a:rPr lang="en-US" sz="1400" dirty="0">
                <a:latin typeface="Calibri" panose="020F0502020204030204" pitchFamily="34" charset="0"/>
                <a:ea typeface="Tahoma" panose="020B0604030504040204" pitchFamily="34" charset="0"/>
                <a:cs typeface="Calibri" panose="020F0502020204030204" pitchFamily="34" charset="0"/>
              </a:rPr>
              <a:t>This research was supported by:</a:t>
            </a:r>
            <a:br>
              <a:rPr lang="en-US" sz="1400" dirty="0">
                <a:latin typeface="Calibri" panose="020F0502020204030204" pitchFamily="34" charset="0"/>
                <a:ea typeface="Tahoma" panose="020B0604030504040204" pitchFamily="34" charset="0"/>
                <a:cs typeface="Calibri" panose="020F0502020204030204" pitchFamily="34" charset="0"/>
              </a:rPr>
            </a:br>
            <a:r>
              <a:rPr lang="en-US" sz="1400" dirty="0">
                <a:latin typeface="Calibri" panose="020F0502020204030204" pitchFamily="34" charset="0"/>
                <a:ea typeface="Tahoma" panose="020B0604030504040204" pitchFamily="34" charset="0"/>
                <a:cs typeface="Calibri" panose="020F0502020204030204" pitchFamily="34" charset="0"/>
              </a:rPr>
              <a:t>National Institute on Drug Abuse (NIDA: 5R01DA047386)</a:t>
            </a:r>
          </a:p>
        </p:txBody>
      </p:sp>
      <p:sp>
        <p:nvSpPr>
          <p:cNvPr id="7" name="TextBox 6">
            <a:extLst>
              <a:ext uri="{FF2B5EF4-FFF2-40B4-BE49-F238E27FC236}">
                <a16:creationId xmlns:a16="http://schemas.microsoft.com/office/drawing/2014/main" id="{02B24008-0ADA-2EFA-70A8-99E89DD353FA}"/>
              </a:ext>
            </a:extLst>
          </p:cNvPr>
          <p:cNvSpPr txBox="1"/>
          <p:nvPr/>
        </p:nvSpPr>
        <p:spPr>
          <a:xfrm>
            <a:off x="3088756" y="4562064"/>
            <a:ext cx="5550195" cy="307777"/>
          </a:xfrm>
          <a:prstGeom prst="rect">
            <a:avLst/>
          </a:prstGeom>
          <a:noFill/>
        </p:spPr>
        <p:txBody>
          <a:bodyPr wrap="square" rtlCol="0">
            <a:spAutoFit/>
          </a:bodyPr>
          <a:lstStyle/>
          <a:p>
            <a:pPr algn="ctr"/>
            <a:r>
              <a:rPr lang="en-US" sz="1400" dirty="0">
                <a:latin typeface="Calibri" panose="020F0502020204030204" pitchFamily="34" charset="0"/>
                <a:ea typeface="Tahoma" panose="020B0604030504040204" pitchFamily="34" charset="0"/>
                <a:cs typeface="Calibri" panose="020F0502020204030204" pitchFamily="34" charset="0"/>
              </a:rPr>
              <a:t>Presentation to: INEBRIA, Greensboro NC, September 28</a:t>
            </a:r>
            <a:r>
              <a:rPr lang="en-US" sz="1400" baseline="30000" dirty="0">
                <a:latin typeface="Calibri" panose="020F0502020204030204" pitchFamily="34" charset="0"/>
                <a:ea typeface="Tahoma" panose="020B0604030504040204" pitchFamily="34" charset="0"/>
                <a:cs typeface="Calibri" panose="020F0502020204030204" pitchFamily="34" charset="0"/>
              </a:rPr>
              <a:t>th</a:t>
            </a:r>
            <a:r>
              <a:rPr lang="en-US" sz="1400" dirty="0">
                <a:latin typeface="Calibri" panose="020F0502020204030204" pitchFamily="34" charset="0"/>
                <a:ea typeface="Tahoma" panose="020B0604030504040204" pitchFamily="34" charset="0"/>
                <a:cs typeface="Calibri" panose="020F0502020204030204" pitchFamily="34" charset="0"/>
              </a:rPr>
              <a:t>-29</a:t>
            </a:r>
            <a:r>
              <a:rPr lang="en-US" sz="1400" baseline="30000" dirty="0">
                <a:latin typeface="Calibri" panose="020F0502020204030204" pitchFamily="34" charset="0"/>
                <a:ea typeface="Tahoma" panose="020B0604030504040204" pitchFamily="34" charset="0"/>
                <a:cs typeface="Calibri" panose="020F0502020204030204" pitchFamily="34" charset="0"/>
              </a:rPr>
              <a:t>th</a:t>
            </a:r>
            <a:r>
              <a:rPr lang="en-US" sz="1400" dirty="0">
                <a:latin typeface="Calibri" panose="020F0502020204030204" pitchFamily="34" charset="0"/>
                <a:ea typeface="Tahoma" panose="020B0604030504040204" pitchFamily="34" charset="0"/>
                <a:cs typeface="Calibri" panose="020F0502020204030204" pitchFamily="34" charset="0"/>
              </a:rPr>
              <a:t>, 2023</a:t>
            </a:r>
          </a:p>
        </p:txBody>
      </p:sp>
      <p:sp>
        <p:nvSpPr>
          <p:cNvPr id="8" name="Rectangle 7">
            <a:extLst>
              <a:ext uri="{FF2B5EF4-FFF2-40B4-BE49-F238E27FC236}">
                <a16:creationId xmlns:a16="http://schemas.microsoft.com/office/drawing/2014/main" id="{F55C1D74-5E6D-6792-482E-893600C0C4A5}"/>
              </a:ext>
            </a:extLst>
          </p:cNvPr>
          <p:cNvSpPr/>
          <p:nvPr/>
        </p:nvSpPr>
        <p:spPr>
          <a:xfrm>
            <a:off x="0" y="0"/>
            <a:ext cx="95693" cy="5326912"/>
          </a:xfrm>
          <a:prstGeom prst="rect">
            <a:avLst/>
          </a:prstGeom>
          <a:solidFill>
            <a:srgbClr val="82CAF5"/>
          </a:solidFill>
          <a:ln>
            <a:solidFill>
              <a:srgbClr val="82CA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52ED9-1F3D-C523-2343-7FD871784D23}"/>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6B338D-BB42-B654-374A-012FE5E85A5E}"/>
              </a:ext>
            </a:extLst>
          </p:cNvPr>
          <p:cNvSpPr txBox="1"/>
          <p:nvPr/>
        </p:nvSpPr>
        <p:spPr>
          <a:xfrm>
            <a:off x="395235" y="416482"/>
            <a:ext cx="219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badi" panose="020F0502020204030204" pitchFamily="34" charset="0"/>
                <a:ea typeface="Tahoma" panose="020B0604030504040204" pitchFamily="34" charset="0"/>
                <a:cs typeface="Times New Roman" panose="02020603050405020304" pitchFamily="18" charset="0"/>
              </a:rPr>
              <a:t>Study Team</a:t>
            </a:r>
          </a:p>
        </p:txBody>
      </p:sp>
      <p:sp>
        <p:nvSpPr>
          <p:cNvPr id="3" name="TextBox 2">
            <a:extLst>
              <a:ext uri="{FF2B5EF4-FFF2-40B4-BE49-F238E27FC236}">
                <a16:creationId xmlns:a16="http://schemas.microsoft.com/office/drawing/2014/main" id="{8C145B69-1000-C79B-3AC5-842C1B21EF5D}"/>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10</a:t>
            </a:r>
          </a:p>
        </p:txBody>
      </p:sp>
      <p:sp>
        <p:nvSpPr>
          <p:cNvPr id="5" name="TextBox 4">
            <a:extLst>
              <a:ext uri="{FF2B5EF4-FFF2-40B4-BE49-F238E27FC236}">
                <a16:creationId xmlns:a16="http://schemas.microsoft.com/office/drawing/2014/main" id="{E1F8AF46-B74E-8B67-8C45-2DBE7334AF94}"/>
              </a:ext>
            </a:extLst>
          </p:cNvPr>
          <p:cNvSpPr txBox="1"/>
          <p:nvPr/>
        </p:nvSpPr>
        <p:spPr>
          <a:xfrm>
            <a:off x="306154" y="4292785"/>
            <a:ext cx="6268470" cy="584775"/>
          </a:xfrm>
          <a:prstGeom prst="rect">
            <a:avLst/>
          </a:prstGeom>
          <a:noFill/>
        </p:spPr>
        <p:txBody>
          <a:bodyPr wrap="square">
            <a:spAutoFit/>
          </a:bodyPr>
          <a:lstStyle/>
          <a:p>
            <a:r>
              <a:rPr lang="en-US" sz="1600" i="0" dirty="0">
                <a:solidFill>
                  <a:srgbClr val="000000"/>
                </a:solidFill>
                <a:effectLst/>
                <a:latin typeface="Abadi" panose="020B0604020104020204" pitchFamily="34" charset="0"/>
              </a:rPr>
              <a:t>If you have any questions or </a:t>
            </a:r>
            <a:r>
              <a:rPr lang="en-US" sz="1600" i="0" dirty="0">
                <a:effectLst/>
                <a:latin typeface="Abadi" panose="020B0604020104020204" pitchFamily="34" charset="0"/>
              </a:rPr>
              <a:t>concerns, please </a:t>
            </a:r>
            <a:r>
              <a:rPr lang="en-US" sz="1600" i="0" dirty="0">
                <a:solidFill>
                  <a:srgbClr val="000000"/>
                </a:solidFill>
                <a:effectLst/>
                <a:latin typeface="Abadi" panose="020B0604020104020204" pitchFamily="34" charset="0"/>
              </a:rPr>
              <a:t>contact us at:</a:t>
            </a:r>
            <a:endParaRPr lang="en-US" sz="1600" dirty="0">
              <a:solidFill>
                <a:srgbClr val="000000"/>
              </a:solidFill>
              <a:effectLst/>
              <a:latin typeface="Abadi" panose="020B0604020104020204" pitchFamily="34" charset="0"/>
            </a:endParaRPr>
          </a:p>
          <a:p>
            <a:r>
              <a:rPr lang="en-US" sz="1600" dirty="0" err="1">
                <a:solidFill>
                  <a:srgbClr val="000000"/>
                </a:solidFill>
                <a:effectLst/>
                <a:latin typeface="Abadi Extra Light" panose="020B0204020104020204" pitchFamily="34" charset="0"/>
              </a:rPr>
              <a:t>livingwellprogram@mednet.ucla.edu</a:t>
            </a:r>
            <a:endParaRPr lang="en-US" sz="1600" dirty="0">
              <a:solidFill>
                <a:srgbClr val="000000"/>
              </a:solidFill>
              <a:effectLst/>
              <a:latin typeface="Abadi Extra Light" panose="020B0204020104020204" pitchFamily="34" charset="0"/>
            </a:endParaRPr>
          </a:p>
        </p:txBody>
      </p:sp>
      <p:pic>
        <p:nvPicPr>
          <p:cNvPr id="6" name="Picture 5">
            <a:extLst>
              <a:ext uri="{FF2B5EF4-FFF2-40B4-BE49-F238E27FC236}">
                <a16:creationId xmlns:a16="http://schemas.microsoft.com/office/drawing/2014/main" id="{9890BD9A-8067-492C-AC71-112F896FC938}"/>
              </a:ext>
            </a:extLst>
          </p:cNvPr>
          <p:cNvPicPr>
            <a:picLocks noChangeAspect="1"/>
          </p:cNvPicPr>
          <p:nvPr/>
        </p:nvPicPr>
        <p:blipFill>
          <a:blip r:embed="rId3"/>
          <a:stretch>
            <a:fillRect/>
          </a:stretch>
        </p:blipFill>
        <p:spPr>
          <a:xfrm>
            <a:off x="3003665" y="2700396"/>
            <a:ext cx="3136668" cy="1366063"/>
          </a:xfrm>
          <a:prstGeom prst="rect">
            <a:avLst/>
          </a:prstGeom>
        </p:spPr>
      </p:pic>
      <p:pic>
        <p:nvPicPr>
          <p:cNvPr id="7" name="Picture 6">
            <a:extLst>
              <a:ext uri="{FF2B5EF4-FFF2-40B4-BE49-F238E27FC236}">
                <a16:creationId xmlns:a16="http://schemas.microsoft.com/office/drawing/2014/main" id="{01B46602-190D-4050-9445-566BF08BFF4E}"/>
              </a:ext>
            </a:extLst>
          </p:cNvPr>
          <p:cNvPicPr>
            <a:picLocks noChangeAspect="1"/>
          </p:cNvPicPr>
          <p:nvPr/>
        </p:nvPicPr>
        <p:blipFill>
          <a:blip r:embed="rId4"/>
          <a:stretch>
            <a:fillRect/>
          </a:stretch>
        </p:blipFill>
        <p:spPr>
          <a:xfrm>
            <a:off x="2497978" y="707102"/>
            <a:ext cx="4148043" cy="1909141"/>
          </a:xfrm>
          <a:prstGeom prst="rect">
            <a:avLst/>
          </a:prstGeom>
        </p:spPr>
      </p:pic>
    </p:spTree>
    <p:extLst>
      <p:ext uri="{BB962C8B-B14F-4D97-AF65-F5344CB8AC3E}">
        <p14:creationId xmlns:p14="http://schemas.microsoft.com/office/powerpoint/2010/main" val="91909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79F7EC-2EDB-AE0B-5464-1DC73DBC0028}"/>
              </a:ext>
            </a:extLst>
          </p:cNvPr>
          <p:cNvSpPr txBox="1"/>
          <p:nvPr/>
        </p:nvSpPr>
        <p:spPr>
          <a:xfrm>
            <a:off x="628650" y="276821"/>
            <a:ext cx="4263390" cy="9941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latin typeface="Abadi" panose="020B0604020104020204" pitchFamily="34" charset="0"/>
                <a:ea typeface="+mj-ea"/>
                <a:cs typeface="+mj-cs"/>
              </a:rPr>
              <a:t>Background QUIT-Mobile</a:t>
            </a:r>
          </a:p>
        </p:txBody>
      </p:sp>
      <p:sp>
        <p:nvSpPr>
          <p:cNvPr id="9" name="TextBox 8">
            <a:extLst>
              <a:ext uri="{FF2B5EF4-FFF2-40B4-BE49-F238E27FC236}">
                <a16:creationId xmlns:a16="http://schemas.microsoft.com/office/drawing/2014/main" id="{5CE18B5D-FE6F-41B5-2595-454D5A87FDD0}"/>
              </a:ext>
            </a:extLst>
          </p:cNvPr>
          <p:cNvSpPr txBox="1"/>
          <p:nvPr/>
        </p:nvSpPr>
        <p:spPr>
          <a:xfrm>
            <a:off x="628650" y="1103053"/>
            <a:ext cx="3840420" cy="3263504"/>
          </a:xfrm>
          <a:prstGeom prst="rect">
            <a:avLst/>
          </a:prstGeom>
        </p:spPr>
        <p:txBody>
          <a:bodyPr vert="horz" lIns="91440" tIns="45720" rIns="91440" bIns="45720" rtlCol="0">
            <a:normAutofit fontScale="92500" lnSpcReduction="10000"/>
          </a:bodyPr>
          <a:lstStyle/>
          <a:p>
            <a:pPr>
              <a:lnSpc>
                <a:spcPct val="90000"/>
              </a:lnSpc>
              <a:spcAft>
                <a:spcPts val="600"/>
              </a:spcAft>
              <a:buClr>
                <a:schemeClr val="accent1">
                  <a:lumMod val="75000"/>
                </a:schemeClr>
              </a:buClr>
              <a:buSzPct val="200000"/>
            </a:pPr>
            <a:r>
              <a:rPr lang="en-US" dirty="0">
                <a:latin typeface="Abadi Extra Light" panose="020B0204020104020204" pitchFamily="34" charset="0"/>
              </a:rPr>
              <a:t>The QUIT-Mobile study is a NIDA-funded hybrid type 1 implementation-effectiveness RCT that screens primary care patients for risky drug use. Patients with risky drug use (ASSIST 4-26) are screened via telehealth and randomized to one of 3 arms: </a:t>
            </a:r>
          </a:p>
          <a:p>
            <a:pPr marL="342900" indent="-342900">
              <a:lnSpc>
                <a:spcPct val="90000"/>
              </a:lnSpc>
              <a:spcAft>
                <a:spcPts val="600"/>
              </a:spcAft>
              <a:buClr>
                <a:schemeClr val="accent1">
                  <a:lumMod val="75000"/>
                </a:schemeClr>
              </a:buClr>
              <a:buSzPct val="100000"/>
              <a:buFont typeface="+mj-lt"/>
              <a:buAutoNum type="arabicPeriod"/>
            </a:pPr>
            <a:r>
              <a:rPr lang="en-US" dirty="0">
                <a:latin typeface="Abadi Extra Light" panose="020B0204020104020204" pitchFamily="34" charset="0"/>
              </a:rPr>
              <a:t>Usual care</a:t>
            </a:r>
          </a:p>
          <a:p>
            <a:pPr marL="342900" indent="-342900">
              <a:lnSpc>
                <a:spcPct val="90000"/>
              </a:lnSpc>
              <a:spcAft>
                <a:spcPts val="600"/>
              </a:spcAft>
              <a:buClr>
                <a:schemeClr val="accent1">
                  <a:lumMod val="75000"/>
                </a:schemeClr>
              </a:buClr>
              <a:buSzPct val="100000"/>
              <a:buFont typeface="+mj-lt"/>
              <a:buAutoNum type="arabicPeriod"/>
            </a:pPr>
            <a:r>
              <a:rPr lang="en-US" dirty="0">
                <a:latin typeface="Abadi Extra Light" panose="020B0204020104020204" pitchFamily="34" charset="0"/>
              </a:rPr>
              <a:t>QUIT </a:t>
            </a:r>
            <a:r>
              <a:rPr lang="en-US" dirty="0" err="1">
                <a:latin typeface="Abadi Extra Light" panose="020B0204020104020204" pitchFamily="34" charset="0"/>
              </a:rPr>
              <a:t>SBI</a:t>
            </a:r>
            <a:r>
              <a:rPr lang="en-US" dirty="0">
                <a:latin typeface="Abadi Extra Light" panose="020B0204020104020204" pitchFamily="34" charset="0"/>
              </a:rPr>
              <a:t> protocol: primary care provider (PCP) 3 minute brief advice, video doctor, 2 telephone health coaching sessions</a:t>
            </a:r>
          </a:p>
          <a:p>
            <a:pPr marL="342900" indent="-342900">
              <a:lnSpc>
                <a:spcPct val="90000"/>
              </a:lnSpc>
              <a:spcAft>
                <a:spcPts val="600"/>
              </a:spcAft>
              <a:buClr>
                <a:schemeClr val="accent1">
                  <a:lumMod val="75000"/>
                </a:schemeClr>
              </a:buClr>
              <a:buSzPct val="100000"/>
              <a:buFont typeface="+mj-lt"/>
              <a:buAutoNum type="arabicPeriod"/>
            </a:pPr>
            <a:r>
              <a:rPr lang="en-US" dirty="0">
                <a:latin typeface="Abadi Extra Light" panose="020B0204020104020204" pitchFamily="34" charset="0"/>
              </a:rPr>
              <a:t>QUIT-Mobile protocol: adds 12 months of mobile support</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023549"/>
            <a:ext cx="710616" cy="691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25604" y="-504855"/>
            <a:ext cx="3015895"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A circle with icons around it&#10;&#10;Description automatically generated">
            <a:extLst>
              <a:ext uri="{FF2B5EF4-FFF2-40B4-BE49-F238E27FC236}">
                <a16:creationId xmlns:a16="http://schemas.microsoft.com/office/drawing/2014/main" id="{3EFA15CA-A2B4-4D92-3649-57BFA553AFC3}"/>
              </a:ext>
            </a:extLst>
          </p:cNvPr>
          <p:cNvPicPr>
            <a:picLocks noChangeAspect="1"/>
          </p:cNvPicPr>
          <p:nvPr/>
        </p:nvPicPr>
        <p:blipFill rotWithShape="1">
          <a:blip r:embed="rId3"/>
          <a:srcRect l="659" t="14229" r="1" b="3414"/>
          <a:stretch/>
        </p:blipFill>
        <p:spPr>
          <a:xfrm>
            <a:off x="4469071" y="0"/>
            <a:ext cx="4499170" cy="384536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TextBox 1">
            <a:extLst>
              <a:ext uri="{FF2B5EF4-FFF2-40B4-BE49-F238E27FC236}">
                <a16:creationId xmlns:a16="http://schemas.microsoft.com/office/drawing/2014/main" id="{C1E1D4DE-F656-FBB8-E548-4707A7680E77}"/>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2</a:t>
            </a:r>
          </a:p>
        </p:txBody>
      </p:sp>
    </p:spTree>
    <p:extLst>
      <p:ext uri="{BB962C8B-B14F-4D97-AF65-F5344CB8AC3E}">
        <p14:creationId xmlns:p14="http://schemas.microsoft.com/office/powerpoint/2010/main" val="94214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pic>
        <p:nvPicPr>
          <p:cNvPr id="6" name="Picture 5" descr="A doctor checking a patient's blood pressure&#10;&#10;Description automatically generated">
            <a:extLst>
              <a:ext uri="{FF2B5EF4-FFF2-40B4-BE49-F238E27FC236}">
                <a16:creationId xmlns:a16="http://schemas.microsoft.com/office/drawing/2014/main" id="{9D049066-B153-98B7-F98A-A46D71A2E703}"/>
              </a:ext>
            </a:extLst>
          </p:cNvPr>
          <p:cNvPicPr>
            <a:picLocks noChangeAspect="1"/>
          </p:cNvPicPr>
          <p:nvPr/>
        </p:nvPicPr>
        <p:blipFill rotWithShape="1">
          <a:blip r:embed="rId3"/>
          <a:srcRect b="5981"/>
          <a:stretch/>
        </p:blipFill>
        <p:spPr>
          <a:xfrm>
            <a:off x="0" y="1852297"/>
            <a:ext cx="3595715" cy="3291203"/>
          </a:xfrm>
          <a:prstGeom prst="rect">
            <a:avLst/>
          </a:prstGeom>
        </p:spPr>
      </p:pic>
      <p:sp>
        <p:nvSpPr>
          <p:cNvPr id="4" name="TextBox 3">
            <a:extLst>
              <a:ext uri="{FF2B5EF4-FFF2-40B4-BE49-F238E27FC236}">
                <a16:creationId xmlns:a16="http://schemas.microsoft.com/office/drawing/2014/main" id="{3B79F7EC-2EDB-AE0B-5464-1DC73DBC0028}"/>
              </a:ext>
            </a:extLst>
          </p:cNvPr>
          <p:cNvSpPr txBox="1"/>
          <p:nvPr/>
        </p:nvSpPr>
        <p:spPr>
          <a:xfrm>
            <a:off x="207822" y="388925"/>
            <a:ext cx="5550195" cy="523220"/>
          </a:xfrm>
          <a:prstGeom prst="rect">
            <a:avLst/>
          </a:prstGeom>
          <a:noFill/>
        </p:spPr>
        <p:txBody>
          <a:bodyPr wrap="square" rtlCol="0">
            <a:spAutoFit/>
          </a:bodyPr>
          <a:lstStyle/>
          <a:p>
            <a:pPr algn="ctr"/>
            <a:r>
              <a:rPr lang="en-US" sz="2800" dirty="0">
                <a:latin typeface="Abadi" panose="020F0502020204030204" pitchFamily="34" charset="0"/>
                <a:ea typeface="Tahoma" panose="020B0604030504040204" pitchFamily="34" charset="0"/>
                <a:cs typeface="Times New Roman" panose="02020603050405020304" pitchFamily="18" charset="0"/>
              </a:rPr>
              <a:t>Federally Qualified Health Centers</a:t>
            </a:r>
          </a:p>
        </p:txBody>
      </p:sp>
      <p:sp>
        <p:nvSpPr>
          <p:cNvPr id="9" name="TextBox 8">
            <a:extLst>
              <a:ext uri="{FF2B5EF4-FFF2-40B4-BE49-F238E27FC236}">
                <a16:creationId xmlns:a16="http://schemas.microsoft.com/office/drawing/2014/main" id="{5CE18B5D-FE6F-41B5-2595-454D5A87FDD0}"/>
              </a:ext>
            </a:extLst>
          </p:cNvPr>
          <p:cNvSpPr txBox="1"/>
          <p:nvPr/>
        </p:nvSpPr>
        <p:spPr>
          <a:xfrm>
            <a:off x="277263" y="912145"/>
            <a:ext cx="8007756" cy="1323439"/>
          </a:xfrm>
          <a:prstGeom prst="rect">
            <a:avLst/>
          </a:prstGeom>
          <a:noFill/>
        </p:spPr>
        <p:txBody>
          <a:bodyPr wrap="square" rtlCol="0">
            <a:spAutoFit/>
          </a:bodyPr>
          <a:lstStyle/>
          <a:p>
            <a:pPr>
              <a:spcAft>
                <a:spcPts val="600"/>
              </a:spcAft>
              <a:buClr>
                <a:schemeClr val="accent1">
                  <a:lumMod val="75000"/>
                </a:schemeClr>
              </a:buClr>
              <a:buSzPct val="200000"/>
            </a:pPr>
            <a:r>
              <a:rPr lang="en-US" sz="1600" dirty="0">
                <a:latin typeface="Abadi Extra Light" panose="020B0604020104020204" pitchFamily="34" charset="0"/>
                <a:ea typeface="Tahoma" panose="020B0604030504040204" pitchFamily="34" charset="0"/>
                <a:cs typeface="Times New Roman" panose="02020603050405020304" pitchFamily="18" charset="0"/>
              </a:rPr>
              <a:t>Federally Qualified Health Centers (FQHCs) provide opportunities to screen patients and offer referrals for serious substance use disorder (SUD) treatment. Little is known about the referral to treatment (RT) process, and no standardized protocol has been accepted across FQHCs. In a study conducted by Palmer, 68% of PCPs listed lack of high-quality treatment options and lack of patient motivation/ability to seek treatment as RT barriers. </a:t>
            </a:r>
          </a:p>
        </p:txBody>
      </p:sp>
      <p:sp>
        <p:nvSpPr>
          <p:cNvPr id="3" name="TextBox 2">
            <a:extLst>
              <a:ext uri="{FF2B5EF4-FFF2-40B4-BE49-F238E27FC236}">
                <a16:creationId xmlns:a16="http://schemas.microsoft.com/office/drawing/2014/main" id="{D7FA7436-F2F0-429B-3E5B-805789327B68}"/>
              </a:ext>
            </a:extLst>
          </p:cNvPr>
          <p:cNvSpPr txBox="1"/>
          <p:nvPr/>
        </p:nvSpPr>
        <p:spPr>
          <a:xfrm>
            <a:off x="3693690" y="2452064"/>
            <a:ext cx="4896131" cy="2462213"/>
          </a:xfrm>
          <a:prstGeom prst="rect">
            <a:avLst/>
          </a:prstGeom>
          <a:noFill/>
        </p:spPr>
        <p:txBody>
          <a:bodyPr wrap="square">
            <a:spAutoFit/>
          </a:bodyPr>
          <a:lstStyle/>
          <a:p>
            <a:pPr>
              <a:spcAft>
                <a:spcPts val="600"/>
              </a:spcAft>
              <a:buClr>
                <a:schemeClr val="accent1">
                  <a:lumMod val="75000"/>
                </a:schemeClr>
              </a:buClr>
              <a:buSzPct val="200000"/>
            </a:pPr>
            <a:r>
              <a:rPr lang="en-US" sz="1600" dirty="0">
                <a:latin typeface="Abadi Extra Light" panose="020B0604020104020204" pitchFamily="34" charset="0"/>
                <a:ea typeface="Tahoma" panose="020B0604030504040204" pitchFamily="34" charset="0"/>
                <a:cs typeface="Times New Roman" panose="02020603050405020304" pitchFamily="18" charset="0"/>
              </a:rPr>
              <a:t>In our implementation science process, the clinics requested we collaborate on developing a RT protocol for patients with serious SUD (screened out or the RCT which focuses on risky drug use). Each FQHC had a different approach to RT to pilot in PDSA cycles. </a:t>
            </a:r>
          </a:p>
          <a:p>
            <a:pPr>
              <a:spcAft>
                <a:spcPts val="600"/>
              </a:spcAft>
              <a:buClr>
                <a:schemeClr val="accent1">
                  <a:lumMod val="75000"/>
                </a:schemeClr>
              </a:buClr>
              <a:buSzPct val="200000"/>
            </a:pPr>
            <a:endParaRPr lang="en-US" sz="1600" dirty="0">
              <a:latin typeface="Abadi Extra Light" panose="020B0604020104020204" pitchFamily="34" charset="0"/>
              <a:ea typeface="Tahoma" panose="020B0604030504040204" pitchFamily="34" charset="0"/>
              <a:cs typeface="Times New Roman" panose="02020603050405020304" pitchFamily="18" charset="0"/>
            </a:endParaRPr>
          </a:p>
          <a:p>
            <a:pPr>
              <a:spcAft>
                <a:spcPts val="600"/>
              </a:spcAft>
              <a:buClr>
                <a:schemeClr val="accent1">
                  <a:lumMod val="75000"/>
                </a:schemeClr>
              </a:buClr>
              <a:buSzPct val="200000"/>
            </a:pPr>
            <a:r>
              <a:rPr lang="en-US" sz="1600" dirty="0">
                <a:latin typeface="Abadi Extra Light" panose="020B0204020104020204" pitchFamily="34" charset="0"/>
              </a:rPr>
              <a:t>We present here our pilot of a protocol to standardize the RT (referral to treatment) process for patients at high risk for developing severe SUD (WHO ASSIST score ≥ 27). </a:t>
            </a:r>
          </a:p>
        </p:txBody>
      </p:sp>
      <p:sp>
        <p:nvSpPr>
          <p:cNvPr id="5" name="TextBox 4">
            <a:extLst>
              <a:ext uri="{FF2B5EF4-FFF2-40B4-BE49-F238E27FC236}">
                <a16:creationId xmlns:a16="http://schemas.microsoft.com/office/drawing/2014/main" id="{6F1DA931-08C2-F44C-6424-6F6FE78F1F72}"/>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3</a:t>
            </a:r>
          </a:p>
        </p:txBody>
      </p:sp>
    </p:spTree>
    <p:extLst>
      <p:ext uri="{BB962C8B-B14F-4D97-AF65-F5344CB8AC3E}">
        <p14:creationId xmlns:p14="http://schemas.microsoft.com/office/powerpoint/2010/main" val="340004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9F7EC-2EDB-AE0B-5464-1DC73DBC0028}"/>
              </a:ext>
            </a:extLst>
          </p:cNvPr>
          <p:cNvSpPr txBox="1"/>
          <p:nvPr/>
        </p:nvSpPr>
        <p:spPr>
          <a:xfrm>
            <a:off x="0" y="255181"/>
            <a:ext cx="8986655" cy="523220"/>
          </a:xfrm>
          <a:prstGeom prst="rect">
            <a:avLst/>
          </a:prstGeom>
          <a:noFill/>
        </p:spPr>
        <p:txBody>
          <a:bodyPr wrap="square" rtlCol="0">
            <a:spAutoFit/>
          </a:bodyPr>
          <a:lstStyle/>
          <a:p>
            <a:pPr algn="ctr"/>
            <a:r>
              <a:rPr lang="en-US" sz="2800" dirty="0">
                <a:latin typeface="Abadi" panose="020F0502020204030204" pitchFamily="34" charset="0"/>
                <a:ea typeface="Tahoma" panose="020B0604030504040204" pitchFamily="34" charset="0"/>
                <a:cs typeface="Times New Roman" panose="02020603050405020304" pitchFamily="18" charset="0"/>
              </a:rPr>
              <a:t>Developing SUD Referral to Treatment Protocol</a:t>
            </a:r>
          </a:p>
        </p:txBody>
      </p:sp>
      <p:sp>
        <p:nvSpPr>
          <p:cNvPr id="9" name="TextBox 8">
            <a:extLst>
              <a:ext uri="{FF2B5EF4-FFF2-40B4-BE49-F238E27FC236}">
                <a16:creationId xmlns:a16="http://schemas.microsoft.com/office/drawing/2014/main" id="{5CE18B5D-FE6F-41B5-2595-454D5A87FDD0}"/>
              </a:ext>
            </a:extLst>
          </p:cNvPr>
          <p:cNvSpPr txBox="1"/>
          <p:nvPr/>
        </p:nvSpPr>
        <p:spPr>
          <a:xfrm>
            <a:off x="157345" y="2579995"/>
            <a:ext cx="2742939" cy="2308324"/>
          </a:xfrm>
          <a:prstGeom prst="rect">
            <a:avLst/>
          </a:prstGeom>
          <a:noFill/>
        </p:spPr>
        <p:txBody>
          <a:bodyPr wrap="square" rtlCol="0">
            <a:spAutoFit/>
          </a:bodyPr>
          <a:lstStyle/>
          <a:p>
            <a:pPr marL="0" marR="0">
              <a:spcBef>
                <a:spcPts val="0"/>
              </a:spcBef>
              <a:spcAft>
                <a:spcPts val="0"/>
              </a:spcAft>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Meetings, weekly – biweekly, with stakeholders from two FQHCs in Los Angeles, CA were organized to develop a Screening, Brief Intervention, and Referral to Treatment protocol, revised from in-person to telehealth during the COVID-19 pandemic.</a:t>
            </a:r>
          </a:p>
        </p:txBody>
      </p:sp>
      <p:sp>
        <p:nvSpPr>
          <p:cNvPr id="2" name="TextBox 1">
            <a:extLst>
              <a:ext uri="{FF2B5EF4-FFF2-40B4-BE49-F238E27FC236}">
                <a16:creationId xmlns:a16="http://schemas.microsoft.com/office/drawing/2014/main" id="{26402B36-44B5-8491-4491-AEDB9A72BA0A}"/>
              </a:ext>
            </a:extLst>
          </p:cNvPr>
          <p:cNvSpPr txBox="1"/>
          <p:nvPr/>
        </p:nvSpPr>
        <p:spPr>
          <a:xfrm>
            <a:off x="3196023" y="2603907"/>
            <a:ext cx="2751953" cy="2308324"/>
          </a:xfrm>
          <a:prstGeom prst="rect">
            <a:avLst/>
          </a:prstGeom>
          <a:noFill/>
        </p:spPr>
        <p:txBody>
          <a:bodyPr wrap="square" rtlCol="0">
            <a:spAutoFit/>
          </a:bodyPr>
          <a:lstStyle/>
          <a:p>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A unique </a:t>
            </a:r>
            <a:r>
              <a:rPr lang="en-US" sz="1600" dirty="0" err="1">
                <a:effectLst/>
                <a:latin typeface="Abadi Extra Light" panose="020B0204020104020204" pitchFamily="34" charset="0"/>
                <a:ea typeface="Calibri" panose="020F0502020204030204" pitchFamily="34" charset="0"/>
                <a:cs typeface="Times New Roman" panose="02020603050405020304" pitchFamily="18" charset="0"/>
              </a:rPr>
              <a:t>url</a:t>
            </a: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 link for the pre-visit wellness </a:t>
            </a:r>
            <a:r>
              <a:rPr lang="en-US" sz="1600" dirty="0">
                <a:latin typeface="Abadi Extra Light" panose="020B0204020104020204" pitchFamily="34" charset="0"/>
                <a:ea typeface="Calibri" panose="020F0502020204030204" pitchFamily="34" charset="0"/>
                <a:cs typeface="Times New Roman" panose="02020603050405020304" pitchFamily="18" charset="0"/>
              </a:rPr>
              <a:t>questionnaire are sent via text to patients with upcoming primary care appointments. </a:t>
            </a: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Patients are screened using the WHO Alcohol, Smoking and Substance Involvement Screening Test (ASSIST).</a:t>
            </a:r>
          </a:p>
        </p:txBody>
      </p:sp>
      <p:sp>
        <p:nvSpPr>
          <p:cNvPr id="5" name="TextBox 4">
            <a:extLst>
              <a:ext uri="{FF2B5EF4-FFF2-40B4-BE49-F238E27FC236}">
                <a16:creationId xmlns:a16="http://schemas.microsoft.com/office/drawing/2014/main" id="{31AA2236-3E2D-1251-D465-E9224D7BA8F6}"/>
              </a:ext>
            </a:extLst>
          </p:cNvPr>
          <p:cNvSpPr txBox="1"/>
          <p:nvPr/>
        </p:nvSpPr>
        <p:spPr>
          <a:xfrm>
            <a:off x="6346503" y="2579995"/>
            <a:ext cx="2286000" cy="2308324"/>
          </a:xfrm>
          <a:prstGeom prst="rect">
            <a:avLst/>
          </a:prstGeom>
          <a:noFill/>
        </p:spPr>
        <p:txBody>
          <a:bodyPr wrap="square">
            <a:spAutoFit/>
          </a:bodyPr>
          <a:lstStyle/>
          <a:p>
            <a:pPr marL="0" marR="0">
              <a:spcBef>
                <a:spcPts val="0"/>
              </a:spcBef>
              <a:spcAft>
                <a:spcPts val="0"/>
              </a:spcAft>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Every </a:t>
            </a:r>
            <a:r>
              <a:rPr lang="en-US" sz="1600" dirty="0">
                <a:latin typeface="Abadi Extra Light" panose="020B0204020104020204" pitchFamily="34" charset="0"/>
                <a:ea typeface="Calibri" panose="020F0502020204030204" pitchFamily="34" charset="0"/>
                <a:cs typeface="Times New Roman" panose="02020603050405020304" pitchFamily="18" charset="0"/>
              </a:rPr>
              <a:t>Friday, the research team emails a list of patients with s</a:t>
            </a: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cores of</a:t>
            </a:r>
          </a:p>
          <a:p>
            <a:pPr marL="0" marR="0">
              <a:spcBef>
                <a:spcPts val="0"/>
              </a:spcBef>
              <a:spcAft>
                <a:spcPts val="0"/>
              </a:spcAft>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 ≥ 27 to FQHC’s behavioral health team, clinician champion, or patient’s PCP, depending on each clinic’s workflow &amp; preferences.</a:t>
            </a:r>
            <a:endParaRPr lang="en-US" sz="1600" dirty="0">
              <a:latin typeface="Abadi Extra Light" panose="020B0204020104020204" pitchFamily="34" charset="0"/>
              <a:ea typeface="Calibri" panose="020F0502020204030204" pitchFamily="34" charset="0"/>
              <a:cs typeface="Times New Roman" panose="02020603050405020304" pitchFamily="18" charset="0"/>
            </a:endParaRPr>
          </a:p>
        </p:txBody>
      </p:sp>
      <p:pic>
        <p:nvPicPr>
          <p:cNvPr id="7" name="Picture 6" descr="A computer screen with people on it&#10;&#10;Description automatically generated">
            <a:extLst>
              <a:ext uri="{FF2B5EF4-FFF2-40B4-BE49-F238E27FC236}">
                <a16:creationId xmlns:a16="http://schemas.microsoft.com/office/drawing/2014/main" id="{8E09CB16-06C4-6B5E-9767-691578C0F9AB}"/>
              </a:ext>
            </a:extLst>
          </p:cNvPr>
          <p:cNvPicPr>
            <a:picLocks noChangeAspect="1"/>
          </p:cNvPicPr>
          <p:nvPr/>
        </p:nvPicPr>
        <p:blipFill>
          <a:blip r:embed="rId3"/>
          <a:stretch>
            <a:fillRect/>
          </a:stretch>
        </p:blipFill>
        <p:spPr>
          <a:xfrm>
            <a:off x="157345" y="655291"/>
            <a:ext cx="2286000" cy="2032000"/>
          </a:xfrm>
          <a:prstGeom prst="rect">
            <a:avLst/>
          </a:prstGeom>
        </p:spPr>
      </p:pic>
      <p:pic>
        <p:nvPicPr>
          <p:cNvPr id="6" name="Picture 5" descr="A person and person wearing white lab coats&#10;&#10;Description automatically generated">
            <a:extLst>
              <a:ext uri="{FF2B5EF4-FFF2-40B4-BE49-F238E27FC236}">
                <a16:creationId xmlns:a16="http://schemas.microsoft.com/office/drawing/2014/main" id="{E2B4C717-CBDE-28EF-7AA4-AC47D252F8AE}"/>
              </a:ext>
            </a:extLst>
          </p:cNvPr>
          <p:cNvPicPr>
            <a:picLocks noChangeAspect="1"/>
          </p:cNvPicPr>
          <p:nvPr/>
        </p:nvPicPr>
        <p:blipFill rotWithShape="1">
          <a:blip r:embed="rId4"/>
          <a:srcRect t="18367" r="50000" b="12212"/>
          <a:stretch/>
        </p:blipFill>
        <p:spPr>
          <a:xfrm>
            <a:off x="6154222" y="868839"/>
            <a:ext cx="2330450" cy="1728014"/>
          </a:xfrm>
          <a:prstGeom prst="rect">
            <a:avLst/>
          </a:prstGeom>
        </p:spPr>
      </p:pic>
      <p:pic>
        <p:nvPicPr>
          <p:cNvPr id="11" name="Picture 10" descr="A person and person wearing white lab coats&#10;&#10;Description automatically generated">
            <a:extLst>
              <a:ext uri="{FF2B5EF4-FFF2-40B4-BE49-F238E27FC236}">
                <a16:creationId xmlns:a16="http://schemas.microsoft.com/office/drawing/2014/main" id="{5E2E6D22-761F-FCC6-8AA2-EDB82D4B41DA}"/>
              </a:ext>
            </a:extLst>
          </p:cNvPr>
          <p:cNvPicPr>
            <a:picLocks noChangeAspect="1"/>
          </p:cNvPicPr>
          <p:nvPr/>
        </p:nvPicPr>
        <p:blipFill rotWithShape="1">
          <a:blip r:embed="rId4"/>
          <a:srcRect l="48706" t="9993" r="1294" b="8375"/>
          <a:stretch/>
        </p:blipFill>
        <p:spPr>
          <a:xfrm>
            <a:off x="3307875" y="827147"/>
            <a:ext cx="1981816" cy="1728014"/>
          </a:xfrm>
          <a:prstGeom prst="rect">
            <a:avLst/>
          </a:prstGeom>
        </p:spPr>
      </p:pic>
      <p:sp>
        <p:nvSpPr>
          <p:cNvPr id="12" name="Right Arrow 11">
            <a:extLst>
              <a:ext uri="{FF2B5EF4-FFF2-40B4-BE49-F238E27FC236}">
                <a16:creationId xmlns:a16="http://schemas.microsoft.com/office/drawing/2014/main" id="{FD529034-C24B-CD8D-4AF2-A1BD64A87645}"/>
              </a:ext>
            </a:extLst>
          </p:cNvPr>
          <p:cNvSpPr/>
          <p:nvPr/>
        </p:nvSpPr>
        <p:spPr>
          <a:xfrm>
            <a:off x="2570480" y="1503680"/>
            <a:ext cx="477635" cy="355600"/>
          </a:xfrm>
          <a:prstGeom prst="rightArrow">
            <a:avLst/>
          </a:prstGeom>
          <a:solidFill>
            <a:srgbClr val="82CAF5"/>
          </a:solidFill>
          <a:ln>
            <a:solidFill>
              <a:srgbClr val="82CA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82CAF5"/>
                </a:solidFill>
              </a:ln>
              <a:solidFill>
                <a:srgbClr val="82CAF5"/>
              </a:solidFill>
            </a:endParaRPr>
          </a:p>
        </p:txBody>
      </p:sp>
      <p:sp>
        <p:nvSpPr>
          <p:cNvPr id="13" name="Right Arrow 12">
            <a:extLst>
              <a:ext uri="{FF2B5EF4-FFF2-40B4-BE49-F238E27FC236}">
                <a16:creationId xmlns:a16="http://schemas.microsoft.com/office/drawing/2014/main" id="{FC9FFA40-04D3-3AE7-49B9-393C186868C2}"/>
              </a:ext>
            </a:extLst>
          </p:cNvPr>
          <p:cNvSpPr/>
          <p:nvPr/>
        </p:nvSpPr>
        <p:spPr>
          <a:xfrm>
            <a:off x="5561250" y="1513354"/>
            <a:ext cx="477635" cy="355600"/>
          </a:xfrm>
          <a:prstGeom prst="rightArrow">
            <a:avLst/>
          </a:prstGeom>
          <a:solidFill>
            <a:srgbClr val="82CAF5"/>
          </a:solidFill>
          <a:ln>
            <a:solidFill>
              <a:srgbClr val="82CA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82CAF5"/>
                </a:solidFill>
              </a:ln>
              <a:solidFill>
                <a:srgbClr val="82CAF5"/>
              </a:solidFill>
            </a:endParaRPr>
          </a:p>
        </p:txBody>
      </p:sp>
      <p:sp>
        <p:nvSpPr>
          <p:cNvPr id="14" name="TextBox 13">
            <a:extLst>
              <a:ext uri="{FF2B5EF4-FFF2-40B4-BE49-F238E27FC236}">
                <a16:creationId xmlns:a16="http://schemas.microsoft.com/office/drawing/2014/main" id="{C877951A-C2EF-20C3-BDF3-258B853B6202}"/>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4</a:t>
            </a:r>
          </a:p>
        </p:txBody>
      </p:sp>
    </p:spTree>
    <p:extLst>
      <p:ext uri="{BB962C8B-B14F-4D97-AF65-F5344CB8AC3E}">
        <p14:creationId xmlns:p14="http://schemas.microsoft.com/office/powerpoint/2010/main" val="15889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9F7EC-2EDB-AE0B-5464-1DC73DBC0028}"/>
              </a:ext>
            </a:extLst>
          </p:cNvPr>
          <p:cNvSpPr txBox="1"/>
          <p:nvPr/>
        </p:nvSpPr>
        <p:spPr>
          <a:xfrm>
            <a:off x="1796902" y="255181"/>
            <a:ext cx="5550195" cy="523220"/>
          </a:xfrm>
          <a:prstGeom prst="rect">
            <a:avLst/>
          </a:prstGeom>
          <a:noFill/>
        </p:spPr>
        <p:txBody>
          <a:bodyPr wrap="square" rtlCol="0">
            <a:spAutoFit/>
          </a:bodyPr>
          <a:lstStyle/>
          <a:p>
            <a:pPr algn="ctr"/>
            <a:r>
              <a:rPr lang="en-US" sz="2800" dirty="0">
                <a:latin typeface="Abadi" panose="020F0502020204030204" pitchFamily="34" charset="0"/>
                <a:ea typeface="Tahoma" panose="020B0604030504040204" pitchFamily="34" charset="0"/>
                <a:cs typeface="Times New Roman" panose="02020603050405020304" pitchFamily="18" charset="0"/>
              </a:rPr>
              <a:t>Referral to Treatment Protocol</a:t>
            </a:r>
          </a:p>
        </p:txBody>
      </p:sp>
      <p:sp>
        <p:nvSpPr>
          <p:cNvPr id="9" name="TextBox 8">
            <a:extLst>
              <a:ext uri="{FF2B5EF4-FFF2-40B4-BE49-F238E27FC236}">
                <a16:creationId xmlns:a16="http://schemas.microsoft.com/office/drawing/2014/main" id="{5CE18B5D-FE6F-41B5-2595-454D5A87FDD0}"/>
              </a:ext>
            </a:extLst>
          </p:cNvPr>
          <p:cNvSpPr txBox="1"/>
          <p:nvPr/>
        </p:nvSpPr>
        <p:spPr>
          <a:xfrm>
            <a:off x="2775638" y="723871"/>
            <a:ext cx="3937134" cy="369332"/>
          </a:xfrm>
          <a:prstGeom prst="rect">
            <a:avLst/>
          </a:prstGeom>
          <a:noFill/>
        </p:spPr>
        <p:txBody>
          <a:bodyPr wrap="square" rtlCol="0">
            <a:spAutoFit/>
          </a:bodyPr>
          <a:lstStyle/>
          <a:p>
            <a:pPr marL="0" marR="0">
              <a:spcBef>
                <a:spcPts val="0"/>
              </a:spcBef>
              <a:spcAft>
                <a:spcPts val="0"/>
              </a:spcAf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Behavioral health team at clinic will...</a:t>
            </a:r>
          </a:p>
        </p:txBody>
      </p:sp>
      <p:sp>
        <p:nvSpPr>
          <p:cNvPr id="3" name="TextBox 2">
            <a:extLst>
              <a:ext uri="{FF2B5EF4-FFF2-40B4-BE49-F238E27FC236}">
                <a16:creationId xmlns:a16="http://schemas.microsoft.com/office/drawing/2014/main" id="{506D1E01-8CAC-0656-17D7-0C551BAEB5F2}"/>
              </a:ext>
            </a:extLst>
          </p:cNvPr>
          <p:cNvSpPr txBox="1"/>
          <p:nvPr/>
        </p:nvSpPr>
        <p:spPr>
          <a:xfrm>
            <a:off x="243056" y="1255448"/>
            <a:ext cx="2866805" cy="369332"/>
          </a:xfrm>
          <a:prstGeom prst="rect">
            <a:avLst/>
          </a:prstGeom>
          <a:noFill/>
        </p:spPr>
        <p:txBody>
          <a:bodyPr wrap="square">
            <a:spAutoFit/>
          </a:bodyPr>
          <a:lstStyle/>
          <a:p>
            <a:pPr marL="0" marR="0">
              <a:spcBef>
                <a:spcPts val="0"/>
              </a:spcBef>
              <a:spcAft>
                <a:spcPts val="0"/>
              </a:spcAft>
            </a:pPr>
            <a:r>
              <a:rPr lang="en-US"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1.E</a:t>
            </a:r>
            <a:r>
              <a:rPr lang="en-US" sz="1800"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valuate patients for SUD</a:t>
            </a:r>
          </a:p>
        </p:txBody>
      </p:sp>
      <p:sp>
        <p:nvSpPr>
          <p:cNvPr id="6" name="TextBox 5">
            <a:extLst>
              <a:ext uri="{FF2B5EF4-FFF2-40B4-BE49-F238E27FC236}">
                <a16:creationId xmlns:a16="http://schemas.microsoft.com/office/drawing/2014/main" id="{8DAAB318-B662-45F4-A6F6-EB160AAB38C6}"/>
              </a:ext>
            </a:extLst>
          </p:cNvPr>
          <p:cNvSpPr txBox="1"/>
          <p:nvPr/>
        </p:nvSpPr>
        <p:spPr>
          <a:xfrm>
            <a:off x="3351135" y="1244293"/>
            <a:ext cx="2121614" cy="369332"/>
          </a:xfrm>
          <a:prstGeom prst="rect">
            <a:avLst/>
          </a:prstGeom>
          <a:noFill/>
        </p:spPr>
        <p:txBody>
          <a:bodyPr wrap="square">
            <a:spAutoFit/>
          </a:bodyPr>
          <a:lstStyle/>
          <a:p>
            <a:pPr marL="0" marR="0">
              <a:spcBef>
                <a:spcPts val="0"/>
              </a:spcBef>
              <a:spcAft>
                <a:spcPts val="0"/>
              </a:spcAft>
            </a:pPr>
            <a:r>
              <a:rPr lang="en-US" sz="1800"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2.</a:t>
            </a:r>
            <a:r>
              <a:rPr lang="en-US"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R</a:t>
            </a:r>
            <a:r>
              <a:rPr lang="en-US" sz="1800"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efer to treatment</a:t>
            </a:r>
            <a:endParaRPr lang="en-US"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AE1BC57-35DF-0144-BB12-67F614F658AC}"/>
              </a:ext>
            </a:extLst>
          </p:cNvPr>
          <p:cNvPicPr>
            <a:picLocks noChangeAspect="1"/>
          </p:cNvPicPr>
          <p:nvPr/>
        </p:nvPicPr>
        <p:blipFill>
          <a:blip r:embed="rId3"/>
          <a:stretch>
            <a:fillRect/>
          </a:stretch>
        </p:blipFill>
        <p:spPr>
          <a:xfrm>
            <a:off x="3109861" y="2021342"/>
            <a:ext cx="2604161" cy="2228208"/>
          </a:xfrm>
          <a:prstGeom prst="rect">
            <a:avLst/>
          </a:prstGeom>
        </p:spPr>
      </p:pic>
      <p:pic>
        <p:nvPicPr>
          <p:cNvPr id="12" name="Picture 11" descr="A person and person sitting at a table talking&#10;&#10;Description automatically generated">
            <a:extLst>
              <a:ext uri="{FF2B5EF4-FFF2-40B4-BE49-F238E27FC236}">
                <a16:creationId xmlns:a16="http://schemas.microsoft.com/office/drawing/2014/main" id="{AB4750C8-B9F4-9A17-C878-4A3D46DF5CE5}"/>
              </a:ext>
            </a:extLst>
          </p:cNvPr>
          <p:cNvPicPr>
            <a:picLocks noChangeAspect="1"/>
          </p:cNvPicPr>
          <p:nvPr/>
        </p:nvPicPr>
        <p:blipFill>
          <a:blip r:embed="rId4"/>
          <a:stretch>
            <a:fillRect/>
          </a:stretch>
        </p:blipFill>
        <p:spPr>
          <a:xfrm>
            <a:off x="412714" y="1878827"/>
            <a:ext cx="2546240" cy="2536981"/>
          </a:xfrm>
          <a:prstGeom prst="rect">
            <a:avLst/>
          </a:prstGeom>
        </p:spPr>
      </p:pic>
      <p:pic>
        <p:nvPicPr>
          <p:cNvPr id="14" name="Picture 13" descr="A computer screen with check boxes&#10;&#10;Description automatically generated">
            <a:extLst>
              <a:ext uri="{FF2B5EF4-FFF2-40B4-BE49-F238E27FC236}">
                <a16:creationId xmlns:a16="http://schemas.microsoft.com/office/drawing/2014/main" id="{072958A8-6EC3-A5EB-86DF-A4655818894E}"/>
              </a:ext>
            </a:extLst>
          </p:cNvPr>
          <p:cNvPicPr>
            <a:picLocks noChangeAspect="1"/>
          </p:cNvPicPr>
          <p:nvPr/>
        </p:nvPicPr>
        <p:blipFill>
          <a:blip r:embed="rId5"/>
          <a:stretch>
            <a:fillRect/>
          </a:stretch>
        </p:blipFill>
        <p:spPr>
          <a:xfrm>
            <a:off x="5768648" y="2294656"/>
            <a:ext cx="3156898" cy="2040709"/>
          </a:xfrm>
          <a:prstGeom prst="rect">
            <a:avLst/>
          </a:prstGeom>
        </p:spPr>
      </p:pic>
      <p:sp>
        <p:nvSpPr>
          <p:cNvPr id="2" name="TextBox 1">
            <a:extLst>
              <a:ext uri="{FF2B5EF4-FFF2-40B4-BE49-F238E27FC236}">
                <a16:creationId xmlns:a16="http://schemas.microsoft.com/office/drawing/2014/main" id="{517D0A7B-E436-B123-2426-C2C12C085A37}"/>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5</a:t>
            </a:r>
          </a:p>
        </p:txBody>
      </p:sp>
      <p:sp>
        <p:nvSpPr>
          <p:cNvPr id="5" name="Right Arrow 4">
            <a:extLst>
              <a:ext uri="{FF2B5EF4-FFF2-40B4-BE49-F238E27FC236}">
                <a16:creationId xmlns:a16="http://schemas.microsoft.com/office/drawing/2014/main" id="{7C43DE56-9E3C-B390-6C69-8E75EDA98E8E}"/>
              </a:ext>
            </a:extLst>
          </p:cNvPr>
          <p:cNvSpPr/>
          <p:nvPr/>
        </p:nvSpPr>
        <p:spPr>
          <a:xfrm>
            <a:off x="3054609" y="1321328"/>
            <a:ext cx="193633" cy="200661"/>
          </a:xfrm>
          <a:prstGeom prst="rightArrow">
            <a:avLst/>
          </a:prstGeom>
          <a:solidFill>
            <a:srgbClr val="82CAF5"/>
          </a:solidFill>
          <a:ln>
            <a:solidFill>
              <a:srgbClr val="82CA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82CAF5"/>
                </a:solidFill>
              </a:ln>
              <a:solidFill>
                <a:srgbClr val="82CAF5"/>
              </a:solidFill>
            </a:endParaRPr>
          </a:p>
        </p:txBody>
      </p:sp>
      <p:sp>
        <p:nvSpPr>
          <p:cNvPr id="7" name="Right Arrow 6">
            <a:extLst>
              <a:ext uri="{FF2B5EF4-FFF2-40B4-BE49-F238E27FC236}">
                <a16:creationId xmlns:a16="http://schemas.microsoft.com/office/drawing/2014/main" id="{6EE05B6C-52BA-BF2D-2BBA-C19CB25DAFDB}"/>
              </a:ext>
            </a:extLst>
          </p:cNvPr>
          <p:cNvSpPr/>
          <p:nvPr/>
        </p:nvSpPr>
        <p:spPr>
          <a:xfrm>
            <a:off x="5520389" y="1335739"/>
            <a:ext cx="193633" cy="200661"/>
          </a:xfrm>
          <a:prstGeom prst="rightArrow">
            <a:avLst/>
          </a:prstGeom>
          <a:solidFill>
            <a:srgbClr val="82CAF5"/>
          </a:solidFill>
          <a:ln>
            <a:solidFill>
              <a:srgbClr val="82CA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82CAF5"/>
                </a:solidFill>
              </a:ln>
              <a:solidFill>
                <a:srgbClr val="82CAF5"/>
              </a:solidFill>
            </a:endParaRPr>
          </a:p>
        </p:txBody>
      </p:sp>
      <p:sp>
        <p:nvSpPr>
          <p:cNvPr id="11" name="TextBox 10">
            <a:extLst>
              <a:ext uri="{FF2B5EF4-FFF2-40B4-BE49-F238E27FC236}">
                <a16:creationId xmlns:a16="http://schemas.microsoft.com/office/drawing/2014/main" id="{B8614938-3B79-0AA6-C132-3199233A32E7}"/>
              </a:ext>
            </a:extLst>
          </p:cNvPr>
          <p:cNvSpPr txBox="1"/>
          <p:nvPr/>
        </p:nvSpPr>
        <p:spPr>
          <a:xfrm>
            <a:off x="243056" y="4261583"/>
            <a:ext cx="8488230" cy="738664"/>
          </a:xfrm>
          <a:prstGeom prst="rect">
            <a:avLst/>
          </a:prstGeom>
          <a:noFill/>
        </p:spPr>
        <p:txBody>
          <a:bodyPr wrap="square">
            <a:spAutoFit/>
          </a:bodyPr>
          <a:lstStyle/>
          <a:p>
            <a:pPr marL="0" marR="0">
              <a:spcBef>
                <a:spcPts val="0"/>
              </a:spcBef>
              <a:spcAft>
                <a:spcPts val="0"/>
              </a:spcAft>
            </a:pPr>
            <a:r>
              <a:rPr lang="en-US" sz="1400" dirty="0">
                <a:latin typeface="Abadi Extra Light" panose="020B0204020104020204" pitchFamily="34" charset="0"/>
                <a:ea typeface="Calibri" panose="020F0502020204030204" pitchFamily="34" charset="0"/>
                <a:cs typeface="Times New Roman" panose="02020603050405020304" pitchFamily="18" charset="0"/>
              </a:rPr>
              <a:t>Early in our PDSA cycles, there were instances where bachelor’s level behavioral health team members were considering ASSIST screening as being diagnostic and referred patients to SUD treatment for further evaluation and appropriate treatment. This is because they did not have the resources to conduct a diagnostic evaluation for SUD. </a:t>
            </a:r>
            <a:endParaRPr lang="en-US" sz="1400" dirty="0">
              <a:effectLst/>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881050-D644-F879-6A0B-A804E1815D99}"/>
              </a:ext>
            </a:extLst>
          </p:cNvPr>
          <p:cNvSpPr txBox="1"/>
          <p:nvPr/>
        </p:nvSpPr>
        <p:spPr>
          <a:xfrm>
            <a:off x="5864929" y="1244293"/>
            <a:ext cx="2866357" cy="1200329"/>
          </a:xfrm>
          <a:prstGeom prst="rect">
            <a:avLst/>
          </a:prstGeom>
          <a:noFill/>
        </p:spPr>
        <p:txBody>
          <a:bodyPr wrap="square">
            <a:spAutoFit/>
          </a:bodyPr>
          <a:lstStyle/>
          <a:p>
            <a:pPr marL="0" marR="0">
              <a:spcBef>
                <a:spcPts val="0"/>
              </a:spcBef>
              <a:spcAft>
                <a:spcPts val="0"/>
              </a:spcAft>
            </a:pPr>
            <a:r>
              <a:rPr lang="en-US"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3.C</a:t>
            </a:r>
            <a:r>
              <a:rPr lang="en-US" sz="1800"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omplete a questionnaire to track if patients were assessed and connected to SUD treatment</a:t>
            </a:r>
          </a:p>
        </p:txBody>
      </p:sp>
    </p:spTree>
    <p:extLst>
      <p:ext uri="{BB962C8B-B14F-4D97-AF65-F5344CB8AC3E}">
        <p14:creationId xmlns:p14="http://schemas.microsoft.com/office/powerpoint/2010/main" val="150827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9F7EC-2EDB-AE0B-5464-1DC73DBC0028}"/>
              </a:ext>
            </a:extLst>
          </p:cNvPr>
          <p:cNvSpPr txBox="1"/>
          <p:nvPr/>
        </p:nvSpPr>
        <p:spPr>
          <a:xfrm>
            <a:off x="1796902" y="255181"/>
            <a:ext cx="5550195" cy="523220"/>
          </a:xfrm>
          <a:prstGeom prst="rect">
            <a:avLst/>
          </a:prstGeom>
          <a:noFill/>
        </p:spPr>
        <p:txBody>
          <a:bodyPr wrap="square" rtlCol="0">
            <a:spAutoFit/>
          </a:bodyPr>
          <a:lstStyle/>
          <a:p>
            <a:pPr algn="ctr"/>
            <a:r>
              <a:rPr lang="en-US" sz="2800" dirty="0">
                <a:latin typeface="Abadi" panose="020F0502020204030204" pitchFamily="34" charset="0"/>
                <a:ea typeface="Tahoma" panose="020B0604030504040204" pitchFamily="34" charset="0"/>
                <a:cs typeface="Times New Roman" panose="02020603050405020304" pitchFamily="18" charset="0"/>
              </a:rPr>
              <a:t>Qualtrics Questionnaire</a:t>
            </a:r>
          </a:p>
        </p:txBody>
      </p:sp>
      <p:sp>
        <p:nvSpPr>
          <p:cNvPr id="2" name="TextBox 1">
            <a:extLst>
              <a:ext uri="{FF2B5EF4-FFF2-40B4-BE49-F238E27FC236}">
                <a16:creationId xmlns:a16="http://schemas.microsoft.com/office/drawing/2014/main" id="{03F8F9B1-F1D0-F0CD-386D-6241AE5C9B37}"/>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7</a:t>
            </a:r>
          </a:p>
        </p:txBody>
      </p:sp>
      <p:sp>
        <p:nvSpPr>
          <p:cNvPr id="6" name="TextBox 5">
            <a:extLst>
              <a:ext uri="{FF2B5EF4-FFF2-40B4-BE49-F238E27FC236}">
                <a16:creationId xmlns:a16="http://schemas.microsoft.com/office/drawing/2014/main" id="{5DBE870B-953C-24B1-593B-6C62EB87B6AA}"/>
              </a:ext>
            </a:extLst>
          </p:cNvPr>
          <p:cNvSpPr txBox="1"/>
          <p:nvPr/>
        </p:nvSpPr>
        <p:spPr>
          <a:xfrm>
            <a:off x="199505" y="795017"/>
            <a:ext cx="8778240" cy="83099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lang="en-US" sz="1600" b="1"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Who completes th</a:t>
            </a:r>
            <a:r>
              <a:rPr lang="en-US" sz="1600"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e questionnaire? </a:t>
            </a: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The Behavioral Health Director at one of our partner FQHCs fills out the questionnaire below and sends it back to the QUIT-M study staff, to ensure the patients are receiving referrals to treatment </a:t>
            </a:r>
            <a:endParaRPr kumimoji="0" lang="en-US" sz="1600" b="0" i="0" u="none" strike="noStrike" kern="1200" cap="none" spc="0" normalizeH="0" baseline="0" noProof="0" dirty="0">
              <a:ln>
                <a:noFill/>
              </a:ln>
              <a:solidFill>
                <a:prstClr val="black"/>
              </a:solidFill>
              <a:effectLst/>
              <a:uLnTx/>
              <a:uFillTx/>
              <a:latin typeface="Abadi Extra Light" panose="020B0604020104020204" pitchFamily="34" charset="0"/>
              <a:ea typeface="Tahoma" panose="020B060403050404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68A35E-A9BA-40D7-AEC2-8EA0CF4252BF}"/>
              </a:ext>
            </a:extLst>
          </p:cNvPr>
          <p:cNvPicPr>
            <a:picLocks noChangeAspect="1"/>
          </p:cNvPicPr>
          <p:nvPr/>
        </p:nvPicPr>
        <p:blipFill rotWithShape="1">
          <a:blip r:embed="rId3"/>
          <a:srcRect l="-699" t="15872" r="699" b="18269"/>
          <a:stretch/>
        </p:blipFill>
        <p:spPr>
          <a:xfrm>
            <a:off x="3429536" y="1780589"/>
            <a:ext cx="2211842" cy="3151605"/>
          </a:xfrm>
          <a:prstGeom prst="rect">
            <a:avLst/>
          </a:prstGeom>
        </p:spPr>
      </p:pic>
      <p:pic>
        <p:nvPicPr>
          <p:cNvPr id="8" name="Picture 7">
            <a:extLst>
              <a:ext uri="{FF2B5EF4-FFF2-40B4-BE49-F238E27FC236}">
                <a16:creationId xmlns:a16="http://schemas.microsoft.com/office/drawing/2014/main" id="{DDC82E10-9F5D-454A-A274-BAE9D09C12DF}"/>
              </a:ext>
            </a:extLst>
          </p:cNvPr>
          <p:cNvPicPr>
            <a:picLocks noChangeAspect="1"/>
          </p:cNvPicPr>
          <p:nvPr/>
        </p:nvPicPr>
        <p:blipFill rotWithShape="1">
          <a:blip r:embed="rId4"/>
          <a:srcRect t="20827" b="16157"/>
          <a:stretch/>
        </p:blipFill>
        <p:spPr>
          <a:xfrm>
            <a:off x="828020" y="1780589"/>
            <a:ext cx="2327942" cy="3173912"/>
          </a:xfrm>
          <a:prstGeom prst="rect">
            <a:avLst/>
          </a:prstGeom>
        </p:spPr>
      </p:pic>
      <p:pic>
        <p:nvPicPr>
          <p:cNvPr id="11" name="Picture 10">
            <a:extLst>
              <a:ext uri="{FF2B5EF4-FFF2-40B4-BE49-F238E27FC236}">
                <a16:creationId xmlns:a16="http://schemas.microsoft.com/office/drawing/2014/main" id="{5D090A9C-C32E-403F-85E8-F3E4EA816E47}"/>
              </a:ext>
            </a:extLst>
          </p:cNvPr>
          <p:cNvPicPr>
            <a:picLocks noChangeAspect="1"/>
          </p:cNvPicPr>
          <p:nvPr/>
        </p:nvPicPr>
        <p:blipFill rotWithShape="1">
          <a:blip r:embed="rId5"/>
          <a:srcRect t="16413" b="22313"/>
          <a:stretch/>
        </p:blipFill>
        <p:spPr>
          <a:xfrm>
            <a:off x="5988036" y="1780588"/>
            <a:ext cx="2377341" cy="3151605"/>
          </a:xfrm>
          <a:prstGeom prst="rect">
            <a:avLst/>
          </a:prstGeom>
        </p:spPr>
      </p:pic>
    </p:spTree>
    <p:extLst>
      <p:ext uri="{BB962C8B-B14F-4D97-AF65-F5344CB8AC3E}">
        <p14:creationId xmlns:p14="http://schemas.microsoft.com/office/powerpoint/2010/main" val="85386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233081-7F5B-7688-3C67-ACE72FC4902C}"/>
              </a:ext>
            </a:extLst>
          </p:cNvPr>
          <p:cNvSpPr/>
          <p:nvPr/>
        </p:nvSpPr>
        <p:spPr>
          <a:xfrm>
            <a:off x="3496368" y="304946"/>
            <a:ext cx="2092988" cy="427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B79F7EC-2EDB-AE0B-5464-1DC73DBC0028}"/>
              </a:ext>
            </a:extLst>
          </p:cNvPr>
          <p:cNvSpPr txBox="1"/>
          <p:nvPr/>
        </p:nvSpPr>
        <p:spPr>
          <a:xfrm>
            <a:off x="523595" y="587615"/>
            <a:ext cx="2555506" cy="1477328"/>
          </a:xfrm>
          <a:prstGeom prst="rect">
            <a:avLst/>
          </a:prstGeom>
          <a:noFill/>
        </p:spPr>
        <p:txBody>
          <a:bodyPr wrap="square" rtlCol="0">
            <a:spAutoFit/>
          </a:bodyPr>
          <a:lstStyle/>
          <a:p>
            <a:pPr algn="ctr"/>
            <a:r>
              <a:rPr lang="en-US" sz="3600" dirty="0">
                <a:latin typeface="Abadi" panose="020F0502020204030204" pitchFamily="34" charset="0"/>
                <a:ea typeface="Tahoma" panose="020B0604030504040204" pitchFamily="34" charset="0"/>
                <a:cs typeface="Times New Roman" panose="02020603050405020304" pitchFamily="18" charset="0"/>
              </a:rPr>
              <a:t>Interim Results</a:t>
            </a:r>
          </a:p>
          <a:p>
            <a:pPr algn="ctr"/>
            <a:r>
              <a:rPr lang="en-US" sz="1600" dirty="0">
                <a:latin typeface="Abadi" panose="020F0502020204030204" pitchFamily="34" charset="0"/>
                <a:ea typeface="Tahoma" panose="020B0604030504040204" pitchFamily="34" charset="0"/>
                <a:cs typeface="Times New Roman" panose="02020603050405020304" pitchFamily="18" charset="0"/>
              </a:rPr>
              <a:t>April 2022-July 2023</a:t>
            </a:r>
          </a:p>
        </p:txBody>
      </p:sp>
      <p:sp>
        <p:nvSpPr>
          <p:cNvPr id="9" name="TextBox 8">
            <a:extLst>
              <a:ext uri="{FF2B5EF4-FFF2-40B4-BE49-F238E27FC236}">
                <a16:creationId xmlns:a16="http://schemas.microsoft.com/office/drawing/2014/main" id="{5CE18B5D-FE6F-41B5-2595-454D5A87FDD0}"/>
              </a:ext>
            </a:extLst>
          </p:cNvPr>
          <p:cNvSpPr txBox="1"/>
          <p:nvPr/>
        </p:nvSpPr>
        <p:spPr>
          <a:xfrm>
            <a:off x="188168" y="3048226"/>
            <a:ext cx="8791445" cy="1569660"/>
          </a:xfrm>
          <a:prstGeom prst="rect">
            <a:avLst/>
          </a:prstGeom>
          <a:noFill/>
        </p:spPr>
        <p:txBody>
          <a:bodyPr wrap="square" rtlCol="0">
            <a:spAutoFit/>
          </a:bodyPr>
          <a:lstStyle/>
          <a:p>
            <a:pPr algn="l" rtl="0" fontAlgn="base">
              <a:buFont typeface="Arial" panose="020B0604020202020204" pitchFamily="34" charset="0"/>
              <a:buChar char="•"/>
            </a:pPr>
            <a:r>
              <a:rPr lang="en-US" sz="1600" u="none" strike="noStrike" dirty="0">
                <a:effectLst/>
                <a:latin typeface="Abadi Extra Light" panose="020B0204020104020204" pitchFamily="34" charset="0"/>
              </a:rPr>
              <a:t>None of the participants had received substance use treatment in the past 3 months before screening (criteria for ASSIST screening for the RCT).</a:t>
            </a:r>
            <a:r>
              <a:rPr lang="en-US" sz="1600" dirty="0">
                <a:effectLst/>
                <a:latin typeface="Abadi Extra Light" panose="020B0204020104020204" pitchFamily="34" charset="0"/>
              </a:rPr>
              <a:t>​</a:t>
            </a:r>
          </a:p>
          <a:p>
            <a:pPr algn="l" rtl="0" fontAlgn="base">
              <a:buFont typeface="Arial" panose="020B0604020202020204" pitchFamily="34" charset="0"/>
              <a:buChar char="•"/>
            </a:pPr>
            <a:r>
              <a:rPr lang="en-US" sz="1600" dirty="0">
                <a:latin typeface="Abadi Extra Light" panose="020B0204020104020204" pitchFamily="34" charset="0"/>
              </a:rPr>
              <a:t>27.6</a:t>
            </a:r>
            <a:r>
              <a:rPr lang="en-US" sz="1600" u="none" strike="noStrike" dirty="0">
                <a:effectLst/>
                <a:latin typeface="Abadi Extra Light" panose="020B0204020104020204" pitchFamily="34" charset="0"/>
              </a:rPr>
              <a:t>% (n=21) reported currently using more than one substance with 11.8% (n=9)  scoring  ≥ 27  on more than one substance.</a:t>
            </a:r>
            <a:r>
              <a:rPr lang="en-US" sz="1600" dirty="0">
                <a:effectLst/>
                <a:latin typeface="Abadi Extra Light" panose="020B0204020104020204" pitchFamily="34" charset="0"/>
              </a:rPr>
              <a:t>​</a:t>
            </a:r>
          </a:p>
          <a:p>
            <a:pPr fontAlgn="base">
              <a:buFont typeface="Arial" panose="020B0604020202020204" pitchFamily="34" charset="0"/>
              <a:buChar char="•"/>
            </a:pPr>
            <a:r>
              <a:rPr lang="en-US" sz="1600" dirty="0">
                <a:latin typeface="Abadi Extra Light" panose="020B0204020104020204" pitchFamily="34" charset="0"/>
              </a:rPr>
              <a:t>75</a:t>
            </a:r>
            <a:r>
              <a:rPr lang="en-US" sz="1600" u="none" strike="noStrike" dirty="0">
                <a:effectLst/>
                <a:latin typeface="Abadi Extra Light" panose="020B0204020104020204" pitchFamily="34" charset="0"/>
              </a:rPr>
              <a:t>% (n=57) self-reported being a racial/ethnic minority (</a:t>
            </a:r>
            <a:r>
              <a:rPr lang="en-US" sz="1600" dirty="0">
                <a:latin typeface="Abadi Extra Light" panose="020B0204020104020204" pitchFamily="34" charset="0"/>
              </a:rPr>
              <a:t>21.9</a:t>
            </a:r>
            <a:r>
              <a:rPr lang="en-US" sz="1600" u="none" strike="noStrike" dirty="0">
                <a:effectLst/>
                <a:latin typeface="Abadi Extra Light" panose="020B0204020104020204" pitchFamily="34" charset="0"/>
              </a:rPr>
              <a:t>% Black, </a:t>
            </a:r>
            <a:r>
              <a:rPr lang="en-US" sz="1600" dirty="0">
                <a:latin typeface="Abadi Extra Light" panose="020B0204020104020204" pitchFamily="34" charset="0"/>
              </a:rPr>
              <a:t>34.2</a:t>
            </a:r>
            <a:r>
              <a:rPr lang="en-US" sz="1600" u="none" strike="noStrike" dirty="0">
                <a:effectLst/>
                <a:latin typeface="Abadi Extra Light" panose="020B0204020104020204" pitchFamily="34" charset="0"/>
              </a:rPr>
              <a:t>% Latino, </a:t>
            </a:r>
            <a:r>
              <a:rPr lang="en-US" sz="1600" dirty="0">
                <a:latin typeface="Abadi Extra Light" panose="020B0204020104020204" pitchFamily="34" charset="0"/>
              </a:rPr>
              <a:t>1.4</a:t>
            </a:r>
            <a:r>
              <a:rPr lang="en-US" sz="1600" u="none" strike="noStrike" dirty="0">
                <a:effectLst/>
                <a:latin typeface="Abadi Extra Light" panose="020B0204020104020204" pitchFamily="34" charset="0"/>
              </a:rPr>
              <a:t>% Asian, 17.8% More than One Race, </a:t>
            </a:r>
            <a:r>
              <a:rPr lang="en-US" sz="1600" dirty="0">
                <a:latin typeface="Abadi Extra Light" panose="020B0204020104020204" pitchFamily="34" charset="0"/>
              </a:rPr>
              <a:t>21.9% White, and </a:t>
            </a:r>
            <a:r>
              <a:rPr lang="en-US" sz="1600" u="none" strike="noStrike" dirty="0">
                <a:effectLst/>
                <a:latin typeface="Abadi Extra Light" panose="020B0204020104020204" pitchFamily="34" charset="0"/>
              </a:rPr>
              <a:t>2.7% did not report)</a:t>
            </a:r>
          </a:p>
        </p:txBody>
      </p:sp>
      <p:sp>
        <p:nvSpPr>
          <p:cNvPr id="6" name="TextBox 5">
            <a:extLst>
              <a:ext uri="{FF2B5EF4-FFF2-40B4-BE49-F238E27FC236}">
                <a16:creationId xmlns:a16="http://schemas.microsoft.com/office/drawing/2014/main" id="{A910534A-C0F6-DA27-F544-5EABD1FEF466}"/>
              </a:ext>
            </a:extLst>
          </p:cNvPr>
          <p:cNvSpPr txBox="1"/>
          <p:nvPr/>
        </p:nvSpPr>
        <p:spPr>
          <a:xfrm>
            <a:off x="3526848" y="287872"/>
            <a:ext cx="2092988" cy="461665"/>
          </a:xfrm>
          <a:prstGeom prst="rect">
            <a:avLst/>
          </a:prstGeom>
          <a:noFill/>
        </p:spPr>
        <p:txBody>
          <a:bodyPr wrap="square" rtlCol="0">
            <a:spAutoFit/>
          </a:bodyPr>
          <a:lstStyle/>
          <a:p>
            <a:pPr algn="ctr"/>
            <a:r>
              <a:rPr lang="en-US" sz="1200" dirty="0">
                <a:solidFill>
                  <a:srgbClr val="153B8D"/>
                </a:solidFill>
              </a:rPr>
              <a:t>2044 participants completed WHO ASSIST screener </a:t>
            </a:r>
          </a:p>
        </p:txBody>
      </p:sp>
      <p:sp>
        <p:nvSpPr>
          <p:cNvPr id="11" name="Rectangle 10">
            <a:extLst>
              <a:ext uri="{FF2B5EF4-FFF2-40B4-BE49-F238E27FC236}">
                <a16:creationId xmlns:a16="http://schemas.microsoft.com/office/drawing/2014/main" id="{E9CBDD34-C7E2-F944-7786-CE6C11B6661B}"/>
              </a:ext>
            </a:extLst>
          </p:cNvPr>
          <p:cNvSpPr/>
          <p:nvPr/>
        </p:nvSpPr>
        <p:spPr>
          <a:xfrm>
            <a:off x="3622098" y="1068988"/>
            <a:ext cx="1809548" cy="646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AF90C47-7FB1-0E28-E542-4AF91924E4BB}"/>
              </a:ext>
            </a:extLst>
          </p:cNvPr>
          <p:cNvSpPr txBox="1"/>
          <p:nvPr/>
        </p:nvSpPr>
        <p:spPr>
          <a:xfrm>
            <a:off x="3652578" y="1068988"/>
            <a:ext cx="1779068" cy="646331"/>
          </a:xfrm>
          <a:prstGeom prst="rect">
            <a:avLst/>
          </a:prstGeom>
          <a:noFill/>
        </p:spPr>
        <p:txBody>
          <a:bodyPr wrap="square" rtlCol="0">
            <a:spAutoFit/>
          </a:bodyPr>
          <a:lstStyle/>
          <a:p>
            <a:pPr algn="ctr"/>
            <a:r>
              <a:rPr lang="en-US" sz="1200" dirty="0">
                <a:solidFill>
                  <a:srgbClr val="153B8D"/>
                </a:solidFill>
              </a:rPr>
              <a:t>89 identified as having high-risk substance use (ASSIST 27+)</a:t>
            </a:r>
          </a:p>
        </p:txBody>
      </p:sp>
      <p:sp>
        <p:nvSpPr>
          <p:cNvPr id="13" name="Rectangle 12">
            <a:extLst>
              <a:ext uri="{FF2B5EF4-FFF2-40B4-BE49-F238E27FC236}">
                <a16:creationId xmlns:a16="http://schemas.microsoft.com/office/drawing/2014/main" id="{4A82A388-AA01-5DB7-BFC8-374E11AE6C76}"/>
              </a:ext>
            </a:extLst>
          </p:cNvPr>
          <p:cNvSpPr/>
          <p:nvPr/>
        </p:nvSpPr>
        <p:spPr>
          <a:xfrm>
            <a:off x="16906" y="2357991"/>
            <a:ext cx="952418" cy="427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65FF57F7-1FAF-6E8B-7B11-0E45EC8FC6DB}"/>
              </a:ext>
            </a:extLst>
          </p:cNvPr>
          <p:cNvSpPr txBox="1"/>
          <p:nvPr/>
        </p:nvSpPr>
        <p:spPr>
          <a:xfrm>
            <a:off x="47386" y="2340917"/>
            <a:ext cx="952418" cy="461665"/>
          </a:xfrm>
          <a:prstGeom prst="rect">
            <a:avLst/>
          </a:prstGeom>
          <a:noFill/>
        </p:spPr>
        <p:txBody>
          <a:bodyPr wrap="square" rtlCol="0">
            <a:spAutoFit/>
          </a:bodyPr>
          <a:lstStyle/>
          <a:p>
            <a:pPr algn="ctr"/>
            <a:r>
              <a:rPr lang="en-US" sz="1200" dirty="0">
                <a:solidFill>
                  <a:srgbClr val="153B8D"/>
                </a:solidFill>
              </a:rPr>
              <a:t>Alcohol </a:t>
            </a:r>
          </a:p>
          <a:p>
            <a:pPr algn="ctr"/>
            <a:r>
              <a:rPr lang="en-US" sz="1200" dirty="0">
                <a:solidFill>
                  <a:srgbClr val="153B8D"/>
                </a:solidFill>
              </a:rPr>
              <a:t>(n=37)</a:t>
            </a:r>
          </a:p>
        </p:txBody>
      </p:sp>
      <p:sp>
        <p:nvSpPr>
          <p:cNvPr id="16" name="Rectangle 15">
            <a:extLst>
              <a:ext uri="{FF2B5EF4-FFF2-40B4-BE49-F238E27FC236}">
                <a16:creationId xmlns:a16="http://schemas.microsoft.com/office/drawing/2014/main" id="{B970F0EA-70B6-D3F0-C478-3F18DC3CFCED}"/>
              </a:ext>
            </a:extLst>
          </p:cNvPr>
          <p:cNvSpPr/>
          <p:nvPr/>
        </p:nvSpPr>
        <p:spPr>
          <a:xfrm>
            <a:off x="1237707" y="2357991"/>
            <a:ext cx="952418" cy="427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00F09DCF-37A8-B563-0657-FB5B63506EFD}"/>
              </a:ext>
            </a:extLst>
          </p:cNvPr>
          <p:cNvSpPr txBox="1"/>
          <p:nvPr/>
        </p:nvSpPr>
        <p:spPr>
          <a:xfrm>
            <a:off x="1268187" y="2340917"/>
            <a:ext cx="952418" cy="461665"/>
          </a:xfrm>
          <a:prstGeom prst="rect">
            <a:avLst/>
          </a:prstGeom>
          <a:noFill/>
        </p:spPr>
        <p:txBody>
          <a:bodyPr wrap="square" rtlCol="0">
            <a:spAutoFit/>
          </a:bodyPr>
          <a:lstStyle/>
          <a:p>
            <a:pPr algn="ctr"/>
            <a:r>
              <a:rPr lang="en-US" sz="1200" dirty="0">
                <a:solidFill>
                  <a:srgbClr val="153B8D"/>
                </a:solidFill>
              </a:rPr>
              <a:t>Cannabis</a:t>
            </a:r>
          </a:p>
          <a:p>
            <a:pPr algn="ctr"/>
            <a:r>
              <a:rPr lang="en-US" sz="1200" dirty="0">
                <a:solidFill>
                  <a:srgbClr val="153B8D"/>
                </a:solidFill>
              </a:rPr>
              <a:t>(n=16)</a:t>
            </a:r>
          </a:p>
        </p:txBody>
      </p:sp>
      <p:sp>
        <p:nvSpPr>
          <p:cNvPr id="18" name="Rectangle 17">
            <a:extLst>
              <a:ext uri="{FF2B5EF4-FFF2-40B4-BE49-F238E27FC236}">
                <a16:creationId xmlns:a16="http://schemas.microsoft.com/office/drawing/2014/main" id="{D119D56D-31AE-9A80-3738-FC7A05671346}"/>
              </a:ext>
            </a:extLst>
          </p:cNvPr>
          <p:cNvSpPr/>
          <p:nvPr/>
        </p:nvSpPr>
        <p:spPr>
          <a:xfrm>
            <a:off x="2361721" y="2373824"/>
            <a:ext cx="743333" cy="3958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39C32579-0984-A903-6CE9-61339E88944C}"/>
              </a:ext>
            </a:extLst>
          </p:cNvPr>
          <p:cNvSpPr txBox="1"/>
          <p:nvPr/>
        </p:nvSpPr>
        <p:spPr>
          <a:xfrm>
            <a:off x="2362088" y="2353251"/>
            <a:ext cx="757218" cy="461665"/>
          </a:xfrm>
          <a:prstGeom prst="rect">
            <a:avLst/>
          </a:prstGeom>
          <a:noFill/>
        </p:spPr>
        <p:txBody>
          <a:bodyPr wrap="square" rtlCol="0">
            <a:spAutoFit/>
          </a:bodyPr>
          <a:lstStyle/>
          <a:p>
            <a:pPr algn="ctr"/>
            <a:r>
              <a:rPr lang="en-US" sz="1200" dirty="0">
                <a:solidFill>
                  <a:srgbClr val="153B8D"/>
                </a:solidFill>
              </a:rPr>
              <a:t>Cocaine</a:t>
            </a:r>
          </a:p>
          <a:p>
            <a:pPr algn="ctr"/>
            <a:r>
              <a:rPr lang="en-US" sz="1200" dirty="0">
                <a:solidFill>
                  <a:srgbClr val="153B8D"/>
                </a:solidFill>
              </a:rPr>
              <a:t>(n=4)</a:t>
            </a:r>
          </a:p>
        </p:txBody>
      </p:sp>
      <p:sp>
        <p:nvSpPr>
          <p:cNvPr id="20" name="Rectangle 19">
            <a:extLst>
              <a:ext uri="{FF2B5EF4-FFF2-40B4-BE49-F238E27FC236}">
                <a16:creationId xmlns:a16="http://schemas.microsoft.com/office/drawing/2014/main" id="{7ED82005-54B3-55FE-AF19-922CAFFFEB8F}"/>
              </a:ext>
            </a:extLst>
          </p:cNvPr>
          <p:cNvSpPr/>
          <p:nvPr/>
        </p:nvSpPr>
        <p:spPr>
          <a:xfrm>
            <a:off x="3249781" y="2392591"/>
            <a:ext cx="1038296" cy="5385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C3500BDF-E407-5C1A-7815-ADCA45EB03A6}"/>
              </a:ext>
            </a:extLst>
          </p:cNvPr>
          <p:cNvSpPr txBox="1"/>
          <p:nvPr/>
        </p:nvSpPr>
        <p:spPr>
          <a:xfrm>
            <a:off x="3229978" y="2361973"/>
            <a:ext cx="1049313" cy="577081"/>
          </a:xfrm>
          <a:prstGeom prst="rect">
            <a:avLst/>
          </a:prstGeom>
          <a:noFill/>
        </p:spPr>
        <p:txBody>
          <a:bodyPr wrap="square" rtlCol="0">
            <a:spAutoFit/>
          </a:bodyPr>
          <a:lstStyle/>
          <a:p>
            <a:pPr algn="ctr"/>
            <a:r>
              <a:rPr lang="en-US" sz="1050" dirty="0">
                <a:solidFill>
                  <a:srgbClr val="153B8D"/>
                </a:solidFill>
              </a:rPr>
              <a:t>Prescription</a:t>
            </a:r>
          </a:p>
          <a:p>
            <a:pPr algn="ctr"/>
            <a:r>
              <a:rPr lang="en-US" sz="1050" dirty="0">
                <a:solidFill>
                  <a:srgbClr val="153B8D"/>
                </a:solidFill>
              </a:rPr>
              <a:t>Stimulants</a:t>
            </a:r>
          </a:p>
          <a:p>
            <a:pPr algn="ctr"/>
            <a:r>
              <a:rPr lang="en-US" sz="1050" dirty="0">
                <a:solidFill>
                  <a:srgbClr val="153B8D"/>
                </a:solidFill>
              </a:rPr>
              <a:t>(n=1)</a:t>
            </a:r>
          </a:p>
        </p:txBody>
      </p:sp>
      <p:sp>
        <p:nvSpPr>
          <p:cNvPr id="22" name="Rectangle 21">
            <a:extLst>
              <a:ext uri="{FF2B5EF4-FFF2-40B4-BE49-F238E27FC236}">
                <a16:creationId xmlns:a16="http://schemas.microsoft.com/office/drawing/2014/main" id="{8FDDF356-A8BC-20C7-4B68-9BD5DA2546B4}"/>
              </a:ext>
            </a:extLst>
          </p:cNvPr>
          <p:cNvSpPr/>
          <p:nvPr/>
        </p:nvSpPr>
        <p:spPr>
          <a:xfrm>
            <a:off x="4370324" y="2359981"/>
            <a:ext cx="1313261" cy="4720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02D809CA-271C-3E7B-0240-3650613CB32A}"/>
              </a:ext>
            </a:extLst>
          </p:cNvPr>
          <p:cNvSpPr txBox="1"/>
          <p:nvPr/>
        </p:nvSpPr>
        <p:spPr>
          <a:xfrm>
            <a:off x="4310032" y="2353884"/>
            <a:ext cx="1459012" cy="461665"/>
          </a:xfrm>
          <a:prstGeom prst="rect">
            <a:avLst/>
          </a:prstGeom>
          <a:noFill/>
        </p:spPr>
        <p:txBody>
          <a:bodyPr wrap="square" rtlCol="0">
            <a:spAutoFit/>
          </a:bodyPr>
          <a:lstStyle/>
          <a:p>
            <a:pPr algn="ctr"/>
            <a:r>
              <a:rPr lang="en-US" sz="1200" dirty="0">
                <a:solidFill>
                  <a:srgbClr val="153B8D"/>
                </a:solidFill>
              </a:rPr>
              <a:t>Methamphetamine</a:t>
            </a:r>
          </a:p>
          <a:p>
            <a:pPr algn="ctr"/>
            <a:r>
              <a:rPr lang="en-US" sz="1200" dirty="0">
                <a:solidFill>
                  <a:srgbClr val="153B8D"/>
                </a:solidFill>
              </a:rPr>
              <a:t>(n=14)</a:t>
            </a:r>
          </a:p>
        </p:txBody>
      </p:sp>
      <p:sp>
        <p:nvSpPr>
          <p:cNvPr id="26" name="Rectangle 25">
            <a:extLst>
              <a:ext uri="{FF2B5EF4-FFF2-40B4-BE49-F238E27FC236}">
                <a16:creationId xmlns:a16="http://schemas.microsoft.com/office/drawing/2014/main" id="{9DDAEDE7-195A-66B1-EE36-AA7AF343D2CD}"/>
              </a:ext>
            </a:extLst>
          </p:cNvPr>
          <p:cNvSpPr/>
          <p:nvPr/>
        </p:nvSpPr>
        <p:spPr>
          <a:xfrm>
            <a:off x="6911439" y="2418824"/>
            <a:ext cx="1098151" cy="3519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E74FAD88-2678-0480-A03A-70915613EA65}"/>
              </a:ext>
            </a:extLst>
          </p:cNvPr>
          <p:cNvSpPr txBox="1"/>
          <p:nvPr/>
        </p:nvSpPr>
        <p:spPr>
          <a:xfrm>
            <a:off x="6877237" y="2361192"/>
            <a:ext cx="1185499" cy="461665"/>
          </a:xfrm>
          <a:prstGeom prst="rect">
            <a:avLst/>
          </a:prstGeom>
          <a:noFill/>
        </p:spPr>
        <p:txBody>
          <a:bodyPr wrap="square" rtlCol="0">
            <a:spAutoFit/>
          </a:bodyPr>
          <a:lstStyle/>
          <a:p>
            <a:pPr algn="ctr"/>
            <a:r>
              <a:rPr lang="en-US" sz="1200" dirty="0">
                <a:solidFill>
                  <a:srgbClr val="153B8D"/>
                </a:solidFill>
              </a:rPr>
              <a:t>Prescription Opioids (n=4)</a:t>
            </a:r>
          </a:p>
        </p:txBody>
      </p:sp>
      <p:sp>
        <p:nvSpPr>
          <p:cNvPr id="30" name="Rectangle 29">
            <a:extLst>
              <a:ext uri="{FF2B5EF4-FFF2-40B4-BE49-F238E27FC236}">
                <a16:creationId xmlns:a16="http://schemas.microsoft.com/office/drawing/2014/main" id="{890D0F08-804B-3B3D-C77B-C7FDE8EF317C}"/>
              </a:ext>
            </a:extLst>
          </p:cNvPr>
          <p:cNvSpPr/>
          <p:nvPr/>
        </p:nvSpPr>
        <p:spPr>
          <a:xfrm>
            <a:off x="8128385" y="2370325"/>
            <a:ext cx="952418" cy="427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1DB7D1DE-FE19-0BD0-4D34-5DFB9AF7798D}"/>
              </a:ext>
            </a:extLst>
          </p:cNvPr>
          <p:cNvSpPr txBox="1"/>
          <p:nvPr/>
        </p:nvSpPr>
        <p:spPr>
          <a:xfrm>
            <a:off x="8158865" y="2353251"/>
            <a:ext cx="952418" cy="461665"/>
          </a:xfrm>
          <a:prstGeom prst="rect">
            <a:avLst/>
          </a:prstGeom>
          <a:noFill/>
        </p:spPr>
        <p:txBody>
          <a:bodyPr wrap="square" rtlCol="0">
            <a:spAutoFit/>
          </a:bodyPr>
          <a:lstStyle/>
          <a:p>
            <a:pPr algn="ctr"/>
            <a:r>
              <a:rPr lang="en-US" sz="1200" dirty="0">
                <a:solidFill>
                  <a:srgbClr val="153B8D"/>
                </a:solidFill>
              </a:rPr>
              <a:t>Inhalants</a:t>
            </a:r>
          </a:p>
          <a:p>
            <a:pPr algn="ctr"/>
            <a:r>
              <a:rPr lang="en-US" sz="1200" dirty="0">
                <a:solidFill>
                  <a:srgbClr val="153B8D"/>
                </a:solidFill>
              </a:rPr>
              <a:t>(n=2)</a:t>
            </a:r>
          </a:p>
        </p:txBody>
      </p:sp>
      <p:cxnSp>
        <p:nvCxnSpPr>
          <p:cNvPr id="33" name="Straight Connector 32">
            <a:extLst>
              <a:ext uri="{FF2B5EF4-FFF2-40B4-BE49-F238E27FC236}">
                <a16:creationId xmlns:a16="http://schemas.microsoft.com/office/drawing/2014/main" id="{F5C51063-3504-CA15-2E9E-9ED016E01C1B}"/>
              </a:ext>
            </a:extLst>
          </p:cNvPr>
          <p:cNvCxnSpPr>
            <a:cxnSpLocks/>
          </p:cNvCxnSpPr>
          <p:nvPr/>
        </p:nvCxnSpPr>
        <p:spPr>
          <a:xfrm>
            <a:off x="4539611" y="749537"/>
            <a:ext cx="0" cy="319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85D4175-F166-71F5-67C7-FB2C5329E745}"/>
              </a:ext>
            </a:extLst>
          </p:cNvPr>
          <p:cNvCxnSpPr>
            <a:cxnSpLocks/>
            <a:stCxn id="11" idx="2"/>
          </p:cNvCxnSpPr>
          <p:nvPr/>
        </p:nvCxnSpPr>
        <p:spPr>
          <a:xfrm flipH="1">
            <a:off x="4526732" y="1715319"/>
            <a:ext cx="140" cy="522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7879AA-C05F-DFB5-C203-60A0F06F9A2A}"/>
              </a:ext>
            </a:extLst>
          </p:cNvPr>
          <p:cNvCxnSpPr>
            <a:cxnSpLocks/>
          </p:cNvCxnSpPr>
          <p:nvPr/>
        </p:nvCxnSpPr>
        <p:spPr>
          <a:xfrm>
            <a:off x="523595" y="2229901"/>
            <a:ext cx="81114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528A8E-6EEB-6D60-C1A6-2DE6CC487A09}"/>
              </a:ext>
            </a:extLst>
          </p:cNvPr>
          <p:cNvCxnSpPr>
            <a:cxnSpLocks/>
            <a:stCxn id="14" idx="0"/>
          </p:cNvCxnSpPr>
          <p:nvPr/>
        </p:nvCxnSpPr>
        <p:spPr>
          <a:xfrm flipV="1">
            <a:off x="523595" y="2229901"/>
            <a:ext cx="0" cy="11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809A52-5C94-D7BA-79D9-A8ABF1B47AB8}"/>
              </a:ext>
            </a:extLst>
          </p:cNvPr>
          <p:cNvCxnSpPr>
            <a:cxnSpLocks/>
          </p:cNvCxnSpPr>
          <p:nvPr/>
        </p:nvCxnSpPr>
        <p:spPr>
          <a:xfrm flipV="1">
            <a:off x="1711984" y="2229901"/>
            <a:ext cx="0" cy="11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E01810-43E5-E80C-D5EF-750A8134EFAE}"/>
              </a:ext>
            </a:extLst>
          </p:cNvPr>
          <p:cNvCxnSpPr>
            <a:cxnSpLocks/>
          </p:cNvCxnSpPr>
          <p:nvPr/>
        </p:nvCxnSpPr>
        <p:spPr>
          <a:xfrm flipV="1">
            <a:off x="2710015" y="2250957"/>
            <a:ext cx="0" cy="11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EF6C90-753C-2F52-20D4-5962D481EC38}"/>
              </a:ext>
            </a:extLst>
          </p:cNvPr>
          <p:cNvCxnSpPr>
            <a:cxnSpLocks/>
          </p:cNvCxnSpPr>
          <p:nvPr/>
        </p:nvCxnSpPr>
        <p:spPr>
          <a:xfrm flipV="1">
            <a:off x="3718669" y="2240723"/>
            <a:ext cx="0" cy="14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DE8B79-7E0D-9F57-7EF6-E1056A13B301}"/>
              </a:ext>
            </a:extLst>
          </p:cNvPr>
          <p:cNvCxnSpPr>
            <a:cxnSpLocks/>
          </p:cNvCxnSpPr>
          <p:nvPr/>
        </p:nvCxnSpPr>
        <p:spPr>
          <a:xfrm flipH="1" flipV="1">
            <a:off x="6333077" y="2243512"/>
            <a:ext cx="140" cy="125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DE67D2B-C341-90BC-07C4-0F2F2721B325}"/>
              </a:ext>
            </a:extLst>
          </p:cNvPr>
          <p:cNvCxnSpPr>
            <a:cxnSpLocks/>
          </p:cNvCxnSpPr>
          <p:nvPr/>
        </p:nvCxnSpPr>
        <p:spPr>
          <a:xfrm flipH="1" flipV="1">
            <a:off x="7431876" y="2250663"/>
            <a:ext cx="140" cy="125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DEDBDC6-A2DF-B055-83B9-1A980CA0C662}"/>
              </a:ext>
            </a:extLst>
          </p:cNvPr>
          <p:cNvCxnSpPr>
            <a:cxnSpLocks/>
          </p:cNvCxnSpPr>
          <p:nvPr/>
        </p:nvCxnSpPr>
        <p:spPr>
          <a:xfrm flipH="1" flipV="1">
            <a:off x="8634865" y="2234076"/>
            <a:ext cx="140" cy="12590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91348A-302F-8390-B73F-FAFDA842D190}"/>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6</a:t>
            </a:r>
          </a:p>
        </p:txBody>
      </p:sp>
      <p:sp>
        <p:nvSpPr>
          <p:cNvPr id="37" name="Rectangle 36">
            <a:extLst>
              <a:ext uri="{FF2B5EF4-FFF2-40B4-BE49-F238E27FC236}">
                <a16:creationId xmlns:a16="http://schemas.microsoft.com/office/drawing/2014/main" id="{064E806B-6665-40CD-A086-278A0C156BF0}"/>
              </a:ext>
            </a:extLst>
          </p:cNvPr>
          <p:cNvSpPr/>
          <p:nvPr/>
        </p:nvSpPr>
        <p:spPr>
          <a:xfrm>
            <a:off x="5949854" y="2383305"/>
            <a:ext cx="763891" cy="3963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D89100AE-A87B-4C3C-96D9-6885D07C7FE7}"/>
              </a:ext>
            </a:extLst>
          </p:cNvPr>
          <p:cNvSpPr txBox="1"/>
          <p:nvPr/>
        </p:nvSpPr>
        <p:spPr>
          <a:xfrm>
            <a:off x="5874517" y="2336179"/>
            <a:ext cx="952418" cy="461665"/>
          </a:xfrm>
          <a:prstGeom prst="rect">
            <a:avLst/>
          </a:prstGeom>
          <a:noFill/>
        </p:spPr>
        <p:txBody>
          <a:bodyPr wrap="square" rtlCol="0">
            <a:spAutoFit/>
          </a:bodyPr>
          <a:lstStyle/>
          <a:p>
            <a:pPr algn="ctr"/>
            <a:r>
              <a:rPr lang="en-US" sz="1200" dirty="0">
                <a:solidFill>
                  <a:srgbClr val="153B8D"/>
                </a:solidFill>
              </a:rPr>
              <a:t>Sedatives</a:t>
            </a:r>
          </a:p>
          <a:p>
            <a:pPr algn="ctr"/>
            <a:r>
              <a:rPr lang="en-US" sz="1200" dirty="0">
                <a:solidFill>
                  <a:srgbClr val="153B8D"/>
                </a:solidFill>
              </a:rPr>
              <a:t>(n=11)</a:t>
            </a:r>
          </a:p>
        </p:txBody>
      </p:sp>
      <p:cxnSp>
        <p:nvCxnSpPr>
          <p:cNvPr id="42" name="Straight Connector 41">
            <a:extLst>
              <a:ext uri="{FF2B5EF4-FFF2-40B4-BE49-F238E27FC236}">
                <a16:creationId xmlns:a16="http://schemas.microsoft.com/office/drawing/2014/main" id="{3899268E-E6E7-457B-B21D-56A02E709BBA}"/>
              </a:ext>
            </a:extLst>
          </p:cNvPr>
          <p:cNvCxnSpPr>
            <a:cxnSpLocks/>
          </p:cNvCxnSpPr>
          <p:nvPr/>
        </p:nvCxnSpPr>
        <p:spPr>
          <a:xfrm flipH="1" flipV="1">
            <a:off x="5018446" y="2240723"/>
            <a:ext cx="140" cy="1259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14274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9F7EC-2EDB-AE0B-5464-1DC73DBC0028}"/>
              </a:ext>
            </a:extLst>
          </p:cNvPr>
          <p:cNvSpPr txBox="1"/>
          <p:nvPr/>
        </p:nvSpPr>
        <p:spPr>
          <a:xfrm>
            <a:off x="1796902" y="255181"/>
            <a:ext cx="5550195" cy="400110"/>
          </a:xfrm>
          <a:prstGeom prst="rect">
            <a:avLst/>
          </a:prstGeom>
          <a:noFill/>
        </p:spPr>
        <p:txBody>
          <a:bodyPr wrap="square" rtlCol="0">
            <a:spAutoFit/>
          </a:bodyPr>
          <a:lstStyle/>
          <a:p>
            <a:pPr algn="ctr"/>
            <a:r>
              <a:rPr lang="en-US" sz="2000" dirty="0">
                <a:latin typeface="Abadi" panose="020F0502020204030204" pitchFamily="34" charset="0"/>
                <a:ea typeface="Tahoma" panose="020B060403050404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AC97FE3C-E087-8910-CDDC-F989298963F6}"/>
              </a:ext>
            </a:extLst>
          </p:cNvPr>
          <p:cNvSpPr txBox="1"/>
          <p:nvPr/>
        </p:nvSpPr>
        <p:spPr>
          <a:xfrm>
            <a:off x="0" y="255181"/>
            <a:ext cx="9144000" cy="954107"/>
          </a:xfrm>
          <a:prstGeom prst="rect">
            <a:avLst/>
          </a:prstGeom>
          <a:noFill/>
        </p:spPr>
        <p:txBody>
          <a:bodyPr wrap="square" rtlCol="0">
            <a:spAutoFit/>
          </a:bodyPr>
          <a:lstStyle/>
          <a:p>
            <a:pPr algn="ctr"/>
            <a:r>
              <a:rPr lang="en-US" sz="2800" dirty="0">
                <a:latin typeface="Abadi" panose="020F0502020204030204" pitchFamily="34" charset="0"/>
                <a:ea typeface="Tahoma" panose="020B0604030504040204" pitchFamily="34" charset="0"/>
                <a:cs typeface="Times New Roman" panose="02020603050405020304" pitchFamily="18" charset="0"/>
              </a:rPr>
              <a:t>Referral to Treatment Protocol </a:t>
            </a:r>
            <a:r>
              <a:rPr lang="en-US" sz="2800"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f</a:t>
            </a:r>
            <a:r>
              <a:rPr lang="en-US" sz="2800" b="1"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or Enrolled Patients</a:t>
            </a:r>
          </a:p>
          <a:p>
            <a:pPr algn="ctr"/>
            <a:endParaRPr lang="en-US" sz="2800" dirty="0">
              <a:latin typeface="Abadi" panose="020F0502020204030204" pitchFamily="34"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F8A258-C2FA-6F97-C411-6F35165D0311}"/>
              </a:ext>
            </a:extLst>
          </p:cNvPr>
          <p:cNvSpPr txBox="1"/>
          <p:nvPr/>
        </p:nvSpPr>
        <p:spPr>
          <a:xfrm>
            <a:off x="403113" y="1222185"/>
            <a:ext cx="2866805" cy="1200329"/>
          </a:xfrm>
          <a:prstGeom prst="rect">
            <a:avLst/>
          </a:prstGeom>
          <a:noFill/>
        </p:spPr>
        <p:txBody>
          <a:bodyPr wrap="square">
            <a:spAutoFit/>
          </a:bodyPr>
          <a:lstStyle/>
          <a:p>
            <a:pPr marL="0" marR="0">
              <a:spcBef>
                <a:spcPts val="0"/>
              </a:spcBef>
              <a:spcAft>
                <a:spcPts val="0"/>
              </a:spcAft>
            </a:pPr>
            <a:r>
              <a:rPr lang="en-US" dirty="0">
                <a:latin typeface="Abadi Extra Light" panose="020B0204020104020204" pitchFamily="34" charset="0"/>
                <a:ea typeface="Calibri" panose="020F0502020204030204" pitchFamily="34" charset="0"/>
                <a:cs typeface="Times New Roman" panose="02020603050405020304" pitchFamily="18" charset="0"/>
              </a:rPr>
              <a:t>1. RAs will monitor for 27+ ASSIST score during the follow up assessment at 3, 6, and 12-months. </a:t>
            </a:r>
            <a:endParaRPr lang="en-US" sz="1800" dirty="0">
              <a:effectLst/>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55831-5E69-5A2B-DC55-015E1E9ADA6A}"/>
              </a:ext>
            </a:extLst>
          </p:cNvPr>
          <p:cNvSpPr txBox="1"/>
          <p:nvPr/>
        </p:nvSpPr>
        <p:spPr>
          <a:xfrm>
            <a:off x="6206959" y="1222185"/>
            <a:ext cx="2533928" cy="2308324"/>
          </a:xfrm>
          <a:prstGeom prst="rect">
            <a:avLst/>
          </a:prstGeom>
          <a:noFill/>
        </p:spPr>
        <p:txBody>
          <a:bodyPr wrap="square">
            <a:spAutoFit/>
          </a:bodyPr>
          <a:lstStyle/>
          <a:p>
            <a:pPr marL="0" marR="0">
              <a:spcBef>
                <a:spcPts val="0"/>
              </a:spcBef>
              <a:spcAft>
                <a:spcPts val="0"/>
              </a:spcAft>
            </a:pPr>
            <a:r>
              <a:rPr lang="en-US" dirty="0">
                <a:latin typeface="Abadi Extra Light" panose="020B0204020104020204" pitchFamily="34" charset="0"/>
                <a:ea typeface="Calibri" panose="020F0502020204030204" pitchFamily="34" charset="0"/>
                <a:cs typeface="Times New Roman" panose="02020603050405020304" pitchFamily="18" charset="0"/>
              </a:rPr>
              <a:t>3</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 HCs will </a:t>
            </a:r>
            <a:r>
              <a:rPr lang="en-US" dirty="0">
                <a:latin typeface="Abadi Extra Light" panose="020B0204020104020204" pitchFamily="34" charset="0"/>
                <a:ea typeface="Calibri" panose="020F0502020204030204" pitchFamily="34" charset="0"/>
                <a:cs typeface="Times New Roman" panose="02020603050405020304" pitchFamily="18" charset="0"/>
              </a:rPr>
              <a:t>m</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onitor for high substance use (5 out of 7 days for 4 weeks)</a:t>
            </a:r>
            <a:r>
              <a:rPr lang="en-US" dirty="0">
                <a:latin typeface="Abadi Extra Light" panose="020B0204020104020204" pitchFamily="34" charset="0"/>
                <a:ea typeface="Calibri" panose="020F0502020204030204" pitchFamily="34" charset="0"/>
                <a:cs typeface="Times New Roman" panose="02020603050405020304" pitchFamily="18" charset="0"/>
              </a:rPr>
              <a:t>in the weekly SMS check-in survey </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and report back to health coaching team for further evaluation.  </a:t>
            </a:r>
            <a:endParaRPr lang="en-US" dirty="0">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E9D0F36-0307-3B97-8229-5A37C365CC9F}"/>
              </a:ext>
            </a:extLst>
          </p:cNvPr>
          <p:cNvSpPr txBox="1"/>
          <p:nvPr/>
        </p:nvSpPr>
        <p:spPr>
          <a:xfrm>
            <a:off x="3269918" y="1225168"/>
            <a:ext cx="2709498" cy="2308324"/>
          </a:xfrm>
          <a:prstGeom prst="rect">
            <a:avLst/>
          </a:prstGeom>
          <a:noFill/>
        </p:spPr>
        <p:txBody>
          <a:bodyPr wrap="square">
            <a:spAutoFit/>
          </a:bodyPr>
          <a:lstStyle/>
          <a:p>
            <a:pPr marL="0" marR="0">
              <a:spcBef>
                <a:spcPts val="0"/>
              </a:spcBef>
              <a:spcAft>
                <a:spcPts val="0"/>
              </a:spcAf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2. </a:t>
            </a:r>
            <a:r>
              <a:rPr lang="en-US" dirty="0">
                <a:latin typeface="Abadi Extra Light" panose="020B0204020104020204" pitchFamily="34" charset="0"/>
                <a:ea typeface="Calibri" panose="020F0502020204030204" pitchFamily="34" charset="0"/>
                <a:cs typeface="Times New Roman" panose="02020603050405020304" pitchFamily="18" charset="0"/>
              </a:rPr>
              <a:t>D</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uring the health </a:t>
            </a:r>
            <a:r>
              <a:rPr lang="en-US" dirty="0">
                <a:latin typeface="Abadi Extra Light" panose="020B0204020104020204" pitchFamily="34" charset="0"/>
                <a:ea typeface="Calibri" panose="020F0502020204030204" pitchFamily="34" charset="0"/>
                <a:cs typeface="Times New Roman" panose="02020603050405020304" pitchFamily="18" charset="0"/>
              </a:rPr>
              <a:t>coaching calls, health coaches (HC) will observe</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 for high substance use (5 out of 7 days for 4 weeks) and report back to health coaching team for further evaluation.  </a:t>
            </a:r>
            <a:endParaRPr lang="en-US" dirty="0">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2070D4F-4B1C-13FD-496A-A0CA90563D8A}"/>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8</a:t>
            </a:r>
          </a:p>
        </p:txBody>
      </p:sp>
      <p:sp>
        <p:nvSpPr>
          <p:cNvPr id="15" name="TextBox 14">
            <a:extLst>
              <a:ext uri="{FF2B5EF4-FFF2-40B4-BE49-F238E27FC236}">
                <a16:creationId xmlns:a16="http://schemas.microsoft.com/office/drawing/2014/main" id="{F89A23FC-B3BD-3ADB-B69B-FE5206C6F7AE}"/>
              </a:ext>
            </a:extLst>
          </p:cNvPr>
          <p:cNvSpPr txBox="1"/>
          <p:nvPr/>
        </p:nvSpPr>
        <p:spPr>
          <a:xfrm>
            <a:off x="430700" y="887614"/>
            <a:ext cx="2611675" cy="369332"/>
          </a:xfrm>
          <a:prstGeom prst="rect">
            <a:avLst/>
          </a:prstGeom>
          <a:noFill/>
        </p:spPr>
        <p:txBody>
          <a:bodyPr wrap="square">
            <a:spAutoFit/>
          </a:bodyPr>
          <a:lstStyle/>
          <a:p>
            <a:r>
              <a:rPr lang="en-US" sz="1800"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f</a:t>
            </a:r>
            <a:r>
              <a:rPr lang="en-US" sz="1800" b="1"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or </a:t>
            </a:r>
            <a:r>
              <a:rPr lang="en-US"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All Arms</a:t>
            </a:r>
            <a:endParaRPr lang="en-US" dirty="0"/>
          </a:p>
        </p:txBody>
      </p:sp>
      <p:sp>
        <p:nvSpPr>
          <p:cNvPr id="16" name="TextBox 15">
            <a:extLst>
              <a:ext uri="{FF2B5EF4-FFF2-40B4-BE49-F238E27FC236}">
                <a16:creationId xmlns:a16="http://schemas.microsoft.com/office/drawing/2014/main" id="{F1A3A21D-B891-4F20-0763-76D89AC8478F}"/>
              </a:ext>
            </a:extLst>
          </p:cNvPr>
          <p:cNvSpPr txBox="1"/>
          <p:nvPr/>
        </p:nvSpPr>
        <p:spPr>
          <a:xfrm>
            <a:off x="3297505" y="887614"/>
            <a:ext cx="2611675" cy="369332"/>
          </a:xfrm>
          <a:prstGeom prst="rect">
            <a:avLst/>
          </a:prstGeom>
          <a:noFill/>
        </p:spPr>
        <p:txBody>
          <a:bodyPr wrap="square">
            <a:spAutoFit/>
          </a:bodyPr>
          <a:lstStyle/>
          <a:p>
            <a:r>
              <a:rPr lang="en-US" sz="1800"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f</a:t>
            </a:r>
            <a:r>
              <a:rPr lang="en-US" sz="1800" b="1"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or </a:t>
            </a:r>
            <a:r>
              <a:rPr lang="en-US"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QUIT Arms</a:t>
            </a:r>
            <a:endParaRPr lang="en-US" dirty="0"/>
          </a:p>
        </p:txBody>
      </p:sp>
      <p:sp>
        <p:nvSpPr>
          <p:cNvPr id="17" name="TextBox 16">
            <a:extLst>
              <a:ext uri="{FF2B5EF4-FFF2-40B4-BE49-F238E27FC236}">
                <a16:creationId xmlns:a16="http://schemas.microsoft.com/office/drawing/2014/main" id="{9413BE84-C988-4BFA-5AE1-385EE98B5BBF}"/>
              </a:ext>
            </a:extLst>
          </p:cNvPr>
          <p:cNvSpPr txBox="1"/>
          <p:nvPr/>
        </p:nvSpPr>
        <p:spPr>
          <a:xfrm>
            <a:off x="6206959" y="893449"/>
            <a:ext cx="2611675" cy="369332"/>
          </a:xfrm>
          <a:prstGeom prst="rect">
            <a:avLst/>
          </a:prstGeom>
          <a:noFill/>
        </p:spPr>
        <p:txBody>
          <a:bodyPr wrap="square">
            <a:spAutoFit/>
          </a:bodyPr>
          <a:lstStyle/>
          <a:p>
            <a:r>
              <a:rPr lang="en-US" sz="1800"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f</a:t>
            </a:r>
            <a:r>
              <a:rPr lang="en-US" sz="1800" b="1" dirty="0">
                <a:solidFill>
                  <a:srgbClr val="153B8D"/>
                </a:solidFill>
                <a:effectLst/>
                <a:latin typeface="Abadi Extra Light" panose="020B0204020104020204" pitchFamily="34" charset="0"/>
                <a:ea typeface="Calibri" panose="020F0502020204030204" pitchFamily="34" charset="0"/>
                <a:cs typeface="Times New Roman" panose="02020603050405020304" pitchFamily="18" charset="0"/>
              </a:rPr>
              <a:t>or </a:t>
            </a:r>
            <a:r>
              <a:rPr lang="en-US" b="1" dirty="0">
                <a:solidFill>
                  <a:srgbClr val="153B8D"/>
                </a:solidFill>
                <a:latin typeface="Abadi Extra Light" panose="020B0204020104020204" pitchFamily="34" charset="0"/>
                <a:ea typeface="Calibri" panose="020F0502020204030204" pitchFamily="34" charset="0"/>
                <a:cs typeface="Times New Roman" panose="02020603050405020304" pitchFamily="18" charset="0"/>
              </a:rPr>
              <a:t>QUIT Mobile Arm</a:t>
            </a:r>
            <a:endParaRPr lang="en-US" dirty="0"/>
          </a:p>
        </p:txBody>
      </p:sp>
    </p:spTree>
    <p:extLst>
      <p:ext uri="{BB962C8B-B14F-4D97-AF65-F5344CB8AC3E}">
        <p14:creationId xmlns:p14="http://schemas.microsoft.com/office/powerpoint/2010/main" val="390809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9E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6EDFF18-5099-2019-15CD-9242E4900E3E}"/>
              </a:ext>
            </a:extLst>
          </p:cNvPr>
          <p:cNvSpPr txBox="1"/>
          <p:nvPr/>
        </p:nvSpPr>
        <p:spPr>
          <a:xfrm>
            <a:off x="-179731" y="1473571"/>
            <a:ext cx="2743636" cy="181588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These results and pilot referral to treatment protocol can support the integration of health screening to address serious SUD among patients at FQHCs.</a:t>
            </a:r>
            <a:endParaRPr kumimoji="0" lang="en-US" sz="1600" b="0" i="0" u="none" strike="noStrike" kern="1200" cap="none" spc="0" normalizeH="0" baseline="0" noProof="0" dirty="0">
              <a:ln>
                <a:noFill/>
              </a:ln>
              <a:solidFill>
                <a:prstClr val="black"/>
              </a:solidFill>
              <a:effectLst/>
              <a:uLnTx/>
              <a:uFillTx/>
              <a:latin typeface="Abadi Extra Light" panose="020B0604020104020204" pitchFamily="34"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CEC358-1279-4586-5614-ED1EB367979A}"/>
              </a:ext>
            </a:extLst>
          </p:cNvPr>
          <p:cNvSpPr txBox="1"/>
          <p:nvPr/>
        </p:nvSpPr>
        <p:spPr>
          <a:xfrm>
            <a:off x="-179731" y="1150832"/>
            <a:ext cx="2066712" cy="33855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kumimoji="0" lang="en-US" sz="1600" b="1" u="none" strike="noStrike" kern="1200" cap="none" spc="0" normalizeH="0" baseline="0" noProof="0" dirty="0">
                <a:ln>
                  <a:noFill/>
                </a:ln>
                <a:effectLst/>
                <a:uLnTx/>
                <a:uFillTx/>
                <a:latin typeface="Abadi" panose="020B0604020104020204" pitchFamily="34" charset="0"/>
                <a:ea typeface="Tahoma" panose="020B0604030504040204" pitchFamily="34" charset="0"/>
                <a:cs typeface="Times New Roman" panose="02020603050405020304" pitchFamily="18" charset="0"/>
              </a:rPr>
              <a:t>Integration</a:t>
            </a:r>
          </a:p>
        </p:txBody>
      </p:sp>
      <p:sp>
        <p:nvSpPr>
          <p:cNvPr id="27" name="Rectangle 26">
            <a:extLst>
              <a:ext uri="{FF2B5EF4-FFF2-40B4-BE49-F238E27FC236}">
                <a16:creationId xmlns:a16="http://schemas.microsoft.com/office/drawing/2014/main" id="{3FCFB553-704F-4115-AFF1-A866C4FC2874}"/>
              </a:ext>
            </a:extLst>
          </p:cNvPr>
          <p:cNvSpPr/>
          <p:nvPr/>
        </p:nvSpPr>
        <p:spPr>
          <a:xfrm>
            <a:off x="162822" y="1036412"/>
            <a:ext cx="2544519" cy="2941294"/>
          </a:xfrm>
          <a:prstGeom prst="rect">
            <a:avLst/>
          </a:prstGeom>
          <a:noFill/>
          <a:ln w="19050">
            <a:solidFill>
              <a:srgbClr val="153B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C15D37E-A42D-EBF0-3629-114BE46ADB7B}"/>
              </a:ext>
            </a:extLst>
          </p:cNvPr>
          <p:cNvSpPr/>
          <p:nvPr/>
        </p:nvSpPr>
        <p:spPr>
          <a:xfrm>
            <a:off x="6106464" y="1044944"/>
            <a:ext cx="2838854" cy="2932762"/>
          </a:xfrm>
          <a:prstGeom prst="rect">
            <a:avLst/>
          </a:prstGeom>
          <a:noFill/>
          <a:ln w="19050">
            <a:solidFill>
              <a:srgbClr val="153B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CBFA87-8939-3BCD-FE51-03D598FAA37E}"/>
              </a:ext>
            </a:extLst>
          </p:cNvPr>
          <p:cNvSpPr txBox="1"/>
          <p:nvPr/>
        </p:nvSpPr>
        <p:spPr>
          <a:xfrm>
            <a:off x="3474507" y="271590"/>
            <a:ext cx="219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badi" panose="020F0502020204030204" pitchFamily="34" charset="0"/>
                <a:ea typeface="Tahoma" panose="020B0604030504040204" pitchFamily="34" charset="0"/>
                <a:cs typeface="Times New Roman" panose="02020603050405020304" pitchFamily="18" charset="0"/>
              </a:rPr>
              <a:t>Future Steps</a:t>
            </a:r>
          </a:p>
        </p:txBody>
      </p:sp>
      <p:sp>
        <p:nvSpPr>
          <p:cNvPr id="6" name="Rectangle 5">
            <a:extLst>
              <a:ext uri="{FF2B5EF4-FFF2-40B4-BE49-F238E27FC236}">
                <a16:creationId xmlns:a16="http://schemas.microsoft.com/office/drawing/2014/main" id="{8C75F80A-18CD-21EB-31EF-5ADACE800341}"/>
              </a:ext>
            </a:extLst>
          </p:cNvPr>
          <p:cNvSpPr/>
          <p:nvPr/>
        </p:nvSpPr>
        <p:spPr>
          <a:xfrm>
            <a:off x="3035303" y="1036412"/>
            <a:ext cx="2743200" cy="2956256"/>
          </a:xfrm>
          <a:prstGeom prst="rect">
            <a:avLst/>
          </a:prstGeom>
          <a:noFill/>
          <a:ln w="19050">
            <a:solidFill>
              <a:srgbClr val="153B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822CE2-8547-6862-30E4-C6950C07A808}"/>
              </a:ext>
            </a:extLst>
          </p:cNvPr>
          <p:cNvSpPr txBox="1"/>
          <p:nvPr/>
        </p:nvSpPr>
        <p:spPr>
          <a:xfrm>
            <a:off x="2707341" y="1165794"/>
            <a:ext cx="2066712" cy="33855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kumimoji="0" lang="en-US" sz="1600" b="1" u="none" strike="noStrike" kern="1200" cap="none" spc="0" normalizeH="0" baseline="0" noProof="0" dirty="0">
                <a:ln>
                  <a:noFill/>
                </a:ln>
                <a:solidFill>
                  <a:srgbClr val="153B8D"/>
                </a:solidFill>
                <a:effectLst/>
                <a:uLnTx/>
                <a:uFillTx/>
                <a:latin typeface="Abadi" panose="020B0604020104020204" pitchFamily="34" charset="0"/>
                <a:ea typeface="Tahoma" panose="020B0604030504040204" pitchFamily="34" charset="0"/>
                <a:cs typeface="Times New Roman" panose="02020603050405020304" pitchFamily="18" charset="0"/>
              </a:rPr>
              <a:t>Next Steps</a:t>
            </a:r>
          </a:p>
        </p:txBody>
      </p:sp>
      <p:sp>
        <p:nvSpPr>
          <p:cNvPr id="11" name="TextBox 10">
            <a:extLst>
              <a:ext uri="{FF2B5EF4-FFF2-40B4-BE49-F238E27FC236}">
                <a16:creationId xmlns:a16="http://schemas.microsoft.com/office/drawing/2014/main" id="{6368AC63-B971-CB9F-3EAA-CC8D09178D47}"/>
              </a:ext>
            </a:extLst>
          </p:cNvPr>
          <p:cNvSpPr txBox="1"/>
          <p:nvPr/>
        </p:nvSpPr>
        <p:spPr>
          <a:xfrm>
            <a:off x="2707342" y="1431016"/>
            <a:ext cx="2743200" cy="230832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Next steps include: continue to screen patients, monitor electronic health records to investigate if patients are connected to SUD services, if treatment was initiated, and barriers.</a:t>
            </a:r>
            <a:endParaRPr kumimoji="0" lang="en-US" sz="1600" b="0" i="0" u="none" strike="noStrike" kern="1200" cap="none" spc="0" normalizeH="0" baseline="0" noProof="0" dirty="0">
              <a:ln>
                <a:noFill/>
              </a:ln>
              <a:effectLst/>
              <a:uLnTx/>
              <a:uFillTx/>
              <a:latin typeface="Abadi Extra Light" panose="020B0604020104020204" pitchFamily="34"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6B65662-00BB-0886-DD30-3D3DD2BC4AF3}"/>
              </a:ext>
            </a:extLst>
          </p:cNvPr>
          <p:cNvSpPr txBox="1"/>
          <p:nvPr/>
        </p:nvSpPr>
        <p:spPr>
          <a:xfrm>
            <a:off x="5771467" y="1150832"/>
            <a:ext cx="2911740" cy="33855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kumimoji="0" lang="en-US" sz="1600" b="1" u="none" strike="noStrike" kern="1200" cap="none" spc="0" normalizeH="0" baseline="0" noProof="0" dirty="0">
                <a:ln>
                  <a:noFill/>
                </a:ln>
                <a:effectLst/>
                <a:uLnTx/>
                <a:uFillTx/>
                <a:latin typeface="Abadi" panose="020B0604020104020204" pitchFamily="34" charset="0"/>
                <a:ea typeface="Tahoma" panose="020B0604030504040204" pitchFamily="34" charset="0"/>
                <a:cs typeface="Times New Roman" panose="02020603050405020304" pitchFamily="18" charset="0"/>
              </a:rPr>
              <a:t>Qualitative Interviews</a:t>
            </a:r>
          </a:p>
        </p:txBody>
      </p:sp>
      <p:sp>
        <p:nvSpPr>
          <p:cNvPr id="14" name="TextBox 13">
            <a:extLst>
              <a:ext uri="{FF2B5EF4-FFF2-40B4-BE49-F238E27FC236}">
                <a16:creationId xmlns:a16="http://schemas.microsoft.com/office/drawing/2014/main" id="{748D8501-F7CB-63A8-B982-CC0CD0D7D241}"/>
              </a:ext>
            </a:extLst>
          </p:cNvPr>
          <p:cNvSpPr txBox="1"/>
          <p:nvPr/>
        </p:nvSpPr>
        <p:spPr>
          <a:xfrm>
            <a:off x="5771466" y="1470037"/>
            <a:ext cx="3098213" cy="2062103"/>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1800"/>
              </a:spcAft>
              <a:buClr>
                <a:srgbClr val="4F81BD">
                  <a:lumMod val="75000"/>
                </a:srgbClr>
              </a:buClr>
              <a:buSzPct val="200000"/>
              <a:buFontTx/>
              <a:buNone/>
              <a:tabLst/>
              <a:defRPr/>
            </a:pPr>
            <a:r>
              <a:rPr lang="en-US" sz="1600" dirty="0">
                <a:effectLst/>
                <a:latin typeface="Abadi Extra Light" panose="020B0204020104020204" pitchFamily="34" charset="0"/>
                <a:ea typeface="Calibri" panose="020F0502020204030204" pitchFamily="34" charset="0"/>
                <a:cs typeface="Times New Roman" panose="02020603050405020304" pitchFamily="18" charset="0"/>
              </a:rPr>
              <a:t>Qualitative semi-structured interviews with patients, providers, and clinic stakeholders will be conducted to assess barriers and facilitators to implement a standardized referral to treatment protocol.</a:t>
            </a:r>
            <a:endParaRPr kumimoji="0" lang="en-US" sz="1600" b="0" i="0" u="none" strike="noStrike" kern="1200" cap="none" spc="0" normalizeH="0" baseline="0" noProof="0" dirty="0">
              <a:ln>
                <a:noFill/>
              </a:ln>
              <a:solidFill>
                <a:prstClr val="black"/>
              </a:solidFill>
              <a:effectLst/>
              <a:uLnTx/>
              <a:uFillTx/>
              <a:latin typeface="Abadi Extra Light" panose="020B0604020104020204" pitchFamily="34" charset="0"/>
              <a:ea typeface="Tahom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C70B210-3AF1-67B1-AEE9-FFF6DD4E3CED}"/>
              </a:ext>
            </a:extLst>
          </p:cNvPr>
          <p:cNvSpPr txBox="1"/>
          <p:nvPr/>
        </p:nvSpPr>
        <p:spPr>
          <a:xfrm>
            <a:off x="8638951" y="4715953"/>
            <a:ext cx="458008" cy="307777"/>
          </a:xfrm>
          <a:prstGeom prst="rect">
            <a:avLst/>
          </a:prstGeom>
          <a:noFill/>
        </p:spPr>
        <p:txBody>
          <a:bodyPr wrap="square" rtlCol="0">
            <a:spAutoFit/>
          </a:bodyPr>
          <a:lstStyle/>
          <a:p>
            <a:pPr algn="ctr"/>
            <a:r>
              <a:rPr lang="en-US" sz="1400" dirty="0">
                <a:latin typeface="Abadi Extra Light" panose="020B0604020104020204" pitchFamily="34" charset="0"/>
                <a:ea typeface="Tahoma" panose="020B0604030504040204" pitchFamily="34" charset="0"/>
                <a:cs typeface="Times New Roman" panose="02020603050405020304" pitchFamily="18" charset="0"/>
              </a:rPr>
              <a:t>9</a:t>
            </a:r>
          </a:p>
        </p:txBody>
      </p:sp>
    </p:spTree>
    <p:extLst>
      <p:ext uri="{BB962C8B-B14F-4D97-AF65-F5344CB8AC3E}">
        <p14:creationId xmlns:p14="http://schemas.microsoft.com/office/powerpoint/2010/main" val="300348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1538</Words>
  <Application>Microsoft Office PowerPoint</Application>
  <PresentationFormat>On-screen Show (16:9)</PresentationFormat>
  <Paragraphs>137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Batarse, Cristina J.</cp:lastModifiedBy>
  <cp:revision>43</cp:revision>
  <dcterms:created xsi:type="dcterms:W3CDTF">2023-06-30T17:47:29Z</dcterms:created>
  <dcterms:modified xsi:type="dcterms:W3CDTF">2023-09-29T03:54:57Z</dcterms:modified>
</cp:coreProperties>
</file>