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0" r:id="rId4"/>
  </p:sldMasterIdLst>
  <p:notesMasterIdLst>
    <p:notesMasterId r:id="rId17"/>
  </p:notesMasterIdLst>
  <p:sldIdLst>
    <p:sldId id="308" r:id="rId5"/>
    <p:sldId id="340" r:id="rId6"/>
    <p:sldId id="332" r:id="rId7"/>
    <p:sldId id="336" r:id="rId8"/>
    <p:sldId id="325" r:id="rId9"/>
    <p:sldId id="267" r:id="rId10"/>
    <p:sldId id="331" r:id="rId11"/>
    <p:sldId id="337" r:id="rId12"/>
    <p:sldId id="339" r:id="rId13"/>
    <p:sldId id="341" r:id="rId14"/>
    <p:sldId id="333" r:id="rId15"/>
    <p:sldId id="335" r:id="rId1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C95"/>
    <a:srgbClr val="006C74"/>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598" autoAdjust="0"/>
  </p:normalViewPr>
  <p:slideViewPr>
    <p:cSldViewPr snapToGrid="0">
      <p:cViewPr varScale="1">
        <p:scale>
          <a:sx n="78" d="100"/>
          <a:sy n="78" d="100"/>
        </p:scale>
        <p:origin x="1622"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Complaint</a:t>
            </a:r>
            <a:r>
              <a:rPr lang="en-US" baseline="0"/>
              <a:t> entry </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E90-44F1-AEC1-489B797E41B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E90-44F1-AEC1-489B797E41B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E90-44F1-AEC1-489B797E41B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E90-44F1-AEC1-489B797E41BC}"/>
              </c:ext>
            </c:extLst>
          </c:dPt>
          <c:cat>
            <c:strRef>
              <c:f>Sheet1!$B$5:$B$8</c:f>
              <c:strCache>
                <c:ptCount val="4"/>
                <c:pt idx="0">
                  <c:v>Medical "pain"</c:v>
                </c:pt>
                <c:pt idx="1">
                  <c:v>Alcohol Use</c:v>
                </c:pt>
                <c:pt idx="2">
                  <c:v>Drug Use</c:v>
                </c:pt>
                <c:pt idx="3">
                  <c:v>Overdoes </c:v>
                </c:pt>
              </c:strCache>
            </c:strRef>
          </c:cat>
          <c:val>
            <c:numRef>
              <c:f>Sheet1!$C$5:$C$8</c:f>
              <c:numCache>
                <c:formatCode>General</c:formatCode>
                <c:ptCount val="4"/>
                <c:pt idx="0">
                  <c:v>46</c:v>
                </c:pt>
                <c:pt idx="1">
                  <c:v>40</c:v>
                </c:pt>
                <c:pt idx="2">
                  <c:v>22</c:v>
                </c:pt>
                <c:pt idx="3">
                  <c:v>10</c:v>
                </c:pt>
              </c:numCache>
            </c:numRef>
          </c:val>
          <c:extLst>
            <c:ext xmlns:c16="http://schemas.microsoft.com/office/drawing/2014/chart" uri="{C3380CC4-5D6E-409C-BE32-E72D297353CC}">
              <c16:uniqueId val="{00000008-2E90-44F1-AEC1-489B797E41BC}"/>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03T13:50:37.95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68,'56'0,"-35"1,0-1,0-1,0 0,-1-2,41-10,-13-1,1 3,0 1,1 3,0 2,0 2,0 2,92 11,-100-3</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03T14:19:58.183"/>
    </inkml:context>
    <inkml:brush xml:id="br0">
      <inkml:brushProperty name="width" value="0.2" units="cm"/>
      <inkml:brushProperty name="height" value="0.4" units="cm"/>
      <inkml:brushProperty name="color" value="#FFFFFF"/>
      <inkml:brushProperty name="tip" value="rectangle"/>
      <inkml:brushProperty name="rasterOp" value="maskPen"/>
      <inkml:brushProperty name="ignorePressure" value="1"/>
    </inkml:brush>
  </inkml:definitions>
  <inkml:trace contextRef="#ctx0" brushRef="#br0">0 1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03T14:19:58.487"/>
    </inkml:context>
    <inkml:brush xml:id="br0">
      <inkml:brushProperty name="width" value="0.2" units="cm"/>
      <inkml:brushProperty name="height" value="0.4" units="cm"/>
      <inkml:brushProperty name="color" value="#FFFFFF"/>
      <inkml:brushProperty name="tip" value="rectangle"/>
      <inkml:brushProperty name="rasterOp" value="maskPen"/>
      <inkml:brushProperty name="ignorePressure" value="1"/>
    </inkml:brush>
  </inkml:definitions>
  <inkml:trace contextRef="#ctx0" brushRef="#br0">0 1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03T13:50:42.202"/>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1,'5'0,"0"2,0-1,-1 0,1 1,0 0,-1 0,0 1,1-1,-1 1,7 5,22 13,3-8,0-1,45 9,-47-14,-1 2,0 1,35 16,-41-16,1 0,0-2,1-1,0-2,0 0,52 0,52 9,-94-9</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03T13:50:47.18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0,'682'0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03T13:50:49.82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1,'6'0,"11"0,10 0,4 0,3 0,6 5,2 2,-1-1,2 0,1-2,-3-2,3-1,-1 0,-3-1,-2-1,2 1,-5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03T13:50:52.82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0,'11'6,"14"1,8 0,4-2,1-1,10-1,7-2,0 0,-4-1,0-1,-3 1,-5 0,-4-1,-4-4,-7-2</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03T13:51:05.05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0 352,'1'-3,"0"1,-1-1,1 1,0-1,0 1,1 0,-1 0,0-1,1 1,-1 0,1 0,0 0,-1 0,1 1,0-1,0 0,0 1,1 0,-1-1,2 0,53-17,-44 15,222-72,-6 1,-180 62,0 2,89-8,-1 10,246-10,-365 18,1-2,-1 0,1-1,-1 0,31-14,-35 12,1 1,0 0,0 1,0 0,1 1,-1 1,1 1,28 0,-39 2,1 0,-1 1,1 0,-1 0,0 0,1 0,-1 1,0 0,0 0,-1 0,1 1,-1-1,0 1,0 0,0 1,0-1,-1 1,1-1,-1 1,0 0,-1 0,1 0,-1 1,0-1,0 0,0 8,-1-12,-1 1,0 0,1 0,-1 0,0 0,0 0,-1-1,1 1,0 0,-1 0,1 0,-1 0,1-1,-1 1,0 0,0-1,0 1,0 0,0-1,0 1,0-1,0 0,-1 1,1-1,0 0,-1 0,1 0,-1 0,0 0,1 0,-1 0,0 0,1-1,-1 1,0-1,-2 1,-9 2,-1 0,0-1,-27 1,29-2,-109-2,85-1,0 2,-64 7,85-3,0 1,0 0,0 0,1 2,-15 8,17-8,1-1,-1-1,0 0,-1 0,1-1,-1-1,0 0,-19 2,4-2,1 2,0 1,0 1,0 1,1 1,0 1,-41 24,50-26,-77 41,53-26,-1-2,-60 21,75-34,-1-3,-36 5,-41 8</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03T13:51:07.775"/>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0 190,'83'1,"0"-3,86-14,-48 4,-85 10,0-1,0-2,41-11,-14 0,80-9,-45 9,-66 9,57-22,-67 20,0 1,0 2,0 0,1 1,39-3,500 12,-550-4,0 1,0 1,0 0,-1 0,1 1,0 1,-1 0,0 0,0 1,0 1,-1 0,12 8,11 11,-2 2,35 36,-47-44</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03T13:51:10.612"/>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1,'23'1,"0"1,36 9,-36-6,1-1,30 2,352-3,118 2,-478-4,1 2,-1 1,0 3,0 1,56 20,-45-12,0-1,0-4,1-2,88 3,-108-9,-4 1,1-2,-1-1,1-2,-1-2,56-10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3-03T14:19:56.477"/>
    </inkml:context>
    <inkml:brush xml:id="br0">
      <inkml:brushProperty name="width" value="0.2" units="cm"/>
      <inkml:brushProperty name="height" value="0.4" units="cm"/>
      <inkml:brushProperty name="color" value="#FFFFFF"/>
      <inkml:brushProperty name="tip" value="rectangle"/>
      <inkml:brushProperty name="rasterOp" value="maskPen"/>
      <inkml:brushProperty name="ignorePressure" value="1"/>
    </inkml:brush>
  </inkml:definitions>
  <inkml:trace contextRef="#ctx0" brushRef="#br0">1 1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B4FC153F-B12F-4580-A32B-50A9A20B3DC0}" type="datetimeFigureOut">
              <a:rPr lang="en-US" smtClean="0"/>
              <a:t>9/11/2023</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556BD1ED-8DDB-4CDF-8587-4775621EEE32}" type="slidenum">
              <a:rPr lang="en-US" smtClean="0"/>
              <a:t>‹#›</a:t>
            </a:fld>
            <a:endParaRPr lang="en-US"/>
          </a:p>
        </p:txBody>
      </p:sp>
    </p:spTree>
    <p:extLst>
      <p:ext uri="{BB962C8B-B14F-4D97-AF65-F5344CB8AC3E}">
        <p14:creationId xmlns:p14="http://schemas.microsoft.com/office/powerpoint/2010/main" val="2623094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8C95"/>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747575"/>
            <a:ext cx="6858000" cy="2387600"/>
          </a:xfrm>
        </p:spPr>
        <p:txBody>
          <a:bodyPr anchor="b"/>
          <a:lstStyle>
            <a:lvl1pPr algn="ctr">
              <a:defRPr sz="45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143000" y="5290458"/>
            <a:ext cx="6858000" cy="443204"/>
          </a:xfrm>
        </p:spPr>
        <p:txBody>
          <a:bodyPr/>
          <a:lstStyle>
            <a:lvl1pPr marL="0" indent="0" algn="ctr">
              <a:buNone/>
              <a:defRPr sz="1800">
                <a:solidFill>
                  <a:schemeClr val="bg1"/>
                </a:solidFill>
              </a:defRPr>
            </a:lvl1pPr>
            <a:lvl2pPr marL="342883" indent="0" algn="ctr">
              <a:buNone/>
              <a:defRPr sz="1500"/>
            </a:lvl2pPr>
            <a:lvl3pPr marL="685766" indent="0" algn="ctr">
              <a:buNone/>
              <a:defRPr sz="1351"/>
            </a:lvl3pPr>
            <a:lvl4pPr marL="1028649" indent="0" algn="ctr">
              <a:buNone/>
              <a:defRPr sz="1200"/>
            </a:lvl4pPr>
            <a:lvl5pPr marL="1371532" indent="0" algn="ctr">
              <a:buNone/>
              <a:defRPr sz="1200"/>
            </a:lvl5pPr>
            <a:lvl6pPr marL="1714414"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en-US"/>
              <a:t>Click to edit Master subtitle style</a:t>
            </a:r>
            <a:endParaRPr lang="en-US" dirty="0"/>
          </a:p>
        </p:txBody>
      </p:sp>
      <p:pic>
        <p:nvPicPr>
          <p:cNvPr id="6" name="Picture 5">
            <a:extLst>
              <a:ext uri="{FF2B5EF4-FFF2-40B4-BE49-F238E27FC236}">
                <a16:creationId xmlns:a16="http://schemas.microsoft.com/office/drawing/2014/main" id="{ACCBDC50-070E-4B8C-863D-1BB7E234224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32031" y="0"/>
            <a:ext cx="5880695" cy="3130952"/>
          </a:xfrm>
          <a:prstGeom prst="rect">
            <a:avLst/>
          </a:prstGeom>
        </p:spPr>
      </p:pic>
    </p:spTree>
    <p:extLst>
      <p:ext uri="{BB962C8B-B14F-4D97-AF65-F5344CB8AC3E}">
        <p14:creationId xmlns:p14="http://schemas.microsoft.com/office/powerpoint/2010/main" val="768771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3_Title and Content">
    <p:bg>
      <p:bgPr>
        <a:solidFill>
          <a:schemeClr val="bg1">
            <a:lumMod val="75000"/>
          </a:schemeClr>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6F088B4-0971-471E-9B45-C8FDCF337EE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pic>
        <p:nvPicPr>
          <p:cNvPr id="10" name="Graphic 9">
            <a:extLst>
              <a:ext uri="{FF2B5EF4-FFF2-40B4-BE49-F238E27FC236}">
                <a16:creationId xmlns:a16="http://schemas.microsoft.com/office/drawing/2014/main" id="{BB5A71A9-32FC-4359-A462-7ED537214C29}"/>
              </a:ext>
            </a:extLst>
          </p:cNvPr>
          <p:cNvPicPr>
            <a:picLocks noChangeAspect="1"/>
          </p:cNvPicPr>
          <p:nvPr userDrawn="1"/>
        </p:nvPicPr>
        <p:blipFill rotWithShape="1">
          <a:blip r:embed="rId3">
            <a:extLst>
              <a:ext uri="{96DAC541-7B7A-43D3-8B79-37D633B846F1}">
                <asvg:svgBlip xmlns:asvg="http://schemas.microsoft.com/office/drawing/2016/SVG/main" r:embed="rId4"/>
              </a:ext>
            </a:extLst>
          </a:blip>
          <a:srcRect t="44887"/>
          <a:stretch/>
        </p:blipFill>
        <p:spPr>
          <a:xfrm>
            <a:off x="-50800" y="0"/>
            <a:ext cx="9247614" cy="1371190"/>
          </a:xfrm>
          <a:prstGeom prst="rect">
            <a:avLst/>
          </a:prstGeom>
        </p:spPr>
      </p:pic>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712417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13_Title and Content">
    <p:bg>
      <p:bgPr>
        <a:solidFill>
          <a:schemeClr val="bg1">
            <a:lumMod val="75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F858DE72-6806-4E7C-86DA-0359B8492AE8}"/>
              </a:ext>
            </a:extLst>
          </p:cNvPr>
          <p:cNvGrpSpPr/>
          <p:nvPr userDrawn="1"/>
        </p:nvGrpSpPr>
        <p:grpSpPr>
          <a:xfrm>
            <a:off x="-50800" y="0"/>
            <a:ext cx="9259188" cy="1482283"/>
            <a:chOff x="-50800" y="0"/>
            <a:chExt cx="9259188" cy="1482283"/>
          </a:xfrm>
        </p:grpSpPr>
        <p:pic>
          <p:nvPicPr>
            <p:cNvPr id="12" name="Graphic 11">
              <a:extLst>
                <a:ext uri="{FF2B5EF4-FFF2-40B4-BE49-F238E27FC236}">
                  <a16:creationId xmlns:a16="http://schemas.microsoft.com/office/drawing/2014/main" id="{DD3B993F-3E7F-40EF-867E-8E9418CAFE40}"/>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39226" y="111093"/>
              <a:ext cx="9247614" cy="1371190"/>
            </a:xfrm>
            <a:prstGeom prst="rect">
              <a:avLst/>
            </a:prstGeom>
          </p:spPr>
        </p:pic>
        <p:pic>
          <p:nvPicPr>
            <p:cNvPr id="13" name="Graphic 12">
              <a:extLst>
                <a:ext uri="{FF2B5EF4-FFF2-40B4-BE49-F238E27FC236}">
                  <a16:creationId xmlns:a16="http://schemas.microsoft.com/office/drawing/2014/main" id="{A5E07D0A-5D5E-4A72-A220-0514B0EDBCC1}"/>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10" name="Picture 9">
            <a:extLst>
              <a:ext uri="{FF2B5EF4-FFF2-40B4-BE49-F238E27FC236}">
                <a16:creationId xmlns:a16="http://schemas.microsoft.com/office/drawing/2014/main" id="{C057E457-1EF2-4D84-A8F7-753EAC707E3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2684885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2_Title and Content">
    <p:bg>
      <p:bgPr>
        <a:solidFill>
          <a:schemeClr val="bg1">
            <a:lumMod val="75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20051FFD-2B07-4D0E-9DB6-92B168CC8D7A}"/>
              </a:ext>
            </a:extLst>
          </p:cNvPr>
          <p:cNvGrpSpPr/>
          <p:nvPr userDrawn="1"/>
        </p:nvGrpSpPr>
        <p:grpSpPr>
          <a:xfrm>
            <a:off x="-50800" y="0"/>
            <a:ext cx="9259188" cy="1482283"/>
            <a:chOff x="-50800" y="0"/>
            <a:chExt cx="9259188" cy="1482283"/>
          </a:xfrm>
        </p:grpSpPr>
        <p:pic>
          <p:nvPicPr>
            <p:cNvPr id="12" name="Graphic 11">
              <a:extLst>
                <a:ext uri="{FF2B5EF4-FFF2-40B4-BE49-F238E27FC236}">
                  <a16:creationId xmlns:a16="http://schemas.microsoft.com/office/drawing/2014/main" id="{7166FEB1-0B42-4C8E-A4BA-9AAC61AE418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39226" y="111093"/>
              <a:ext cx="9247614" cy="1371190"/>
            </a:xfrm>
            <a:prstGeom prst="rect">
              <a:avLst/>
            </a:prstGeom>
          </p:spPr>
        </p:pic>
        <p:pic>
          <p:nvPicPr>
            <p:cNvPr id="13" name="Graphic 12">
              <a:extLst>
                <a:ext uri="{FF2B5EF4-FFF2-40B4-BE49-F238E27FC236}">
                  <a16:creationId xmlns:a16="http://schemas.microsoft.com/office/drawing/2014/main" id="{B5057B70-D31F-477D-AF5B-A278EA6FF4EC}"/>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10" name="Picture 9">
            <a:extLst>
              <a:ext uri="{FF2B5EF4-FFF2-40B4-BE49-F238E27FC236}">
                <a16:creationId xmlns:a16="http://schemas.microsoft.com/office/drawing/2014/main" id="{A2E4A657-9118-4E24-A5FE-964CAC85A643}"/>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1040636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4_Title and Content">
    <p:bg>
      <p:bgPr>
        <a:solidFill>
          <a:schemeClr val="bg1">
            <a:lumMod val="65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3B0B0D81-2673-4FAB-B572-8DA26F70BB13}"/>
              </a:ext>
            </a:extLst>
          </p:cNvPr>
          <p:cNvGrpSpPr/>
          <p:nvPr userDrawn="1"/>
        </p:nvGrpSpPr>
        <p:grpSpPr>
          <a:xfrm>
            <a:off x="-50800" y="0"/>
            <a:ext cx="9257905" cy="1482283"/>
            <a:chOff x="-50800" y="0"/>
            <a:chExt cx="9257905" cy="1482283"/>
          </a:xfrm>
        </p:grpSpPr>
        <p:pic>
          <p:nvPicPr>
            <p:cNvPr id="12" name="Graphic 11">
              <a:extLst>
                <a:ext uri="{FF2B5EF4-FFF2-40B4-BE49-F238E27FC236}">
                  <a16:creationId xmlns:a16="http://schemas.microsoft.com/office/drawing/2014/main" id="{25D2D454-0014-4946-B428-312B1680B272}"/>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40509" y="111093"/>
              <a:ext cx="9247614" cy="1371190"/>
            </a:xfrm>
            <a:prstGeom prst="rect">
              <a:avLst/>
            </a:prstGeom>
          </p:spPr>
        </p:pic>
        <p:pic>
          <p:nvPicPr>
            <p:cNvPr id="13" name="Graphic 12">
              <a:extLst>
                <a:ext uri="{FF2B5EF4-FFF2-40B4-BE49-F238E27FC236}">
                  <a16:creationId xmlns:a16="http://schemas.microsoft.com/office/drawing/2014/main" id="{79ABB67E-CD5F-4521-A0DE-D941F5BDD7D3}"/>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9" name="Picture 8">
            <a:extLst>
              <a:ext uri="{FF2B5EF4-FFF2-40B4-BE49-F238E27FC236}">
                <a16:creationId xmlns:a16="http://schemas.microsoft.com/office/drawing/2014/main" id="{4484CCFF-A890-4BF3-B9B2-53B4FD46341C}"/>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3565658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6_Title and Content">
    <p:bg>
      <p:bgPr>
        <a:solidFill>
          <a:schemeClr val="bg1">
            <a:lumMod val="50000"/>
          </a:schemeClr>
        </a:solidFill>
        <a:effectLst/>
      </p:bgPr>
    </p:bg>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3C4C3789-DA7F-4AB4-BA52-942245C9FAC2}"/>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50800" y="0"/>
            <a:ext cx="9247614" cy="1371190"/>
          </a:xfrm>
          <a:prstGeom prst="rect">
            <a:avLst/>
          </a:prstGeom>
        </p:spPr>
      </p:pic>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8" name="Picture 7">
            <a:extLst>
              <a:ext uri="{FF2B5EF4-FFF2-40B4-BE49-F238E27FC236}">
                <a16:creationId xmlns:a16="http://schemas.microsoft.com/office/drawing/2014/main" id="{28FE9075-8B38-4C5D-8958-9D59FFD3837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18568098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5_Title and Content">
    <p:bg>
      <p:bgPr>
        <a:solidFill>
          <a:schemeClr val="bg1">
            <a:lumMod val="50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2EF3B35-797B-4F82-93E1-721641C80411}"/>
              </a:ext>
            </a:extLst>
          </p:cNvPr>
          <p:cNvGrpSpPr/>
          <p:nvPr userDrawn="1"/>
        </p:nvGrpSpPr>
        <p:grpSpPr>
          <a:xfrm>
            <a:off x="-50800" y="0"/>
            <a:ext cx="9259188" cy="1482283"/>
            <a:chOff x="-50800" y="0"/>
            <a:chExt cx="9259188" cy="1482283"/>
          </a:xfrm>
        </p:grpSpPr>
        <p:pic>
          <p:nvPicPr>
            <p:cNvPr id="12" name="Graphic 11">
              <a:extLst>
                <a:ext uri="{FF2B5EF4-FFF2-40B4-BE49-F238E27FC236}">
                  <a16:creationId xmlns:a16="http://schemas.microsoft.com/office/drawing/2014/main" id="{A285EB59-1936-4822-A436-A15AF1928BE7}"/>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39226" y="111093"/>
              <a:ext cx="9247614" cy="1371190"/>
            </a:xfrm>
            <a:prstGeom prst="rect">
              <a:avLst/>
            </a:prstGeom>
          </p:spPr>
        </p:pic>
        <p:pic>
          <p:nvPicPr>
            <p:cNvPr id="13" name="Graphic 12">
              <a:extLst>
                <a:ext uri="{FF2B5EF4-FFF2-40B4-BE49-F238E27FC236}">
                  <a16:creationId xmlns:a16="http://schemas.microsoft.com/office/drawing/2014/main" id="{90BAE3A0-7053-4CC5-B324-889DC2932774}"/>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10" name="Picture 9">
            <a:extLst>
              <a:ext uri="{FF2B5EF4-FFF2-40B4-BE49-F238E27FC236}">
                <a16:creationId xmlns:a16="http://schemas.microsoft.com/office/drawing/2014/main" id="{F68A7E7F-448E-472F-922A-C4036A84AE8C}"/>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28666365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14_Title and Content">
    <p:bg>
      <p:bgPr>
        <a:solidFill>
          <a:schemeClr val="bg1">
            <a:lumMod val="50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1C0C3E4-5BE3-4FFA-A503-84E56C7A5267}"/>
              </a:ext>
            </a:extLst>
          </p:cNvPr>
          <p:cNvGrpSpPr/>
          <p:nvPr userDrawn="1"/>
        </p:nvGrpSpPr>
        <p:grpSpPr>
          <a:xfrm>
            <a:off x="-50800" y="0"/>
            <a:ext cx="9259188" cy="1482283"/>
            <a:chOff x="-50800" y="0"/>
            <a:chExt cx="9259188" cy="1482283"/>
          </a:xfrm>
        </p:grpSpPr>
        <p:pic>
          <p:nvPicPr>
            <p:cNvPr id="12" name="Graphic 11">
              <a:extLst>
                <a:ext uri="{FF2B5EF4-FFF2-40B4-BE49-F238E27FC236}">
                  <a16:creationId xmlns:a16="http://schemas.microsoft.com/office/drawing/2014/main" id="{6FFBBFCD-6759-4642-9BAB-6AEEF75388CB}"/>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39226" y="111093"/>
              <a:ext cx="9247614" cy="1371190"/>
            </a:xfrm>
            <a:prstGeom prst="rect">
              <a:avLst/>
            </a:prstGeom>
          </p:spPr>
        </p:pic>
        <p:pic>
          <p:nvPicPr>
            <p:cNvPr id="13" name="Graphic 12">
              <a:extLst>
                <a:ext uri="{FF2B5EF4-FFF2-40B4-BE49-F238E27FC236}">
                  <a16:creationId xmlns:a16="http://schemas.microsoft.com/office/drawing/2014/main" id="{EA1BA191-29E3-43E0-8330-4ECCE6F3A424}"/>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10" name="Picture 9">
            <a:extLst>
              <a:ext uri="{FF2B5EF4-FFF2-40B4-BE49-F238E27FC236}">
                <a16:creationId xmlns:a16="http://schemas.microsoft.com/office/drawing/2014/main" id="{48248529-C70F-47A7-AE0D-7E3D3DFE4C42}"/>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39654275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9_Title and Content">
    <p:bg>
      <p:bgPr>
        <a:solidFill>
          <a:schemeClr val="bg1">
            <a:lumMod val="50000"/>
          </a:schemeClr>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0F553973-81A2-4CCC-94FC-6D9AD7E67787}"/>
              </a:ext>
            </a:extLst>
          </p:cNvPr>
          <p:cNvGrpSpPr/>
          <p:nvPr userDrawn="1"/>
        </p:nvGrpSpPr>
        <p:grpSpPr>
          <a:xfrm>
            <a:off x="-50800" y="0"/>
            <a:ext cx="9257905" cy="1482283"/>
            <a:chOff x="-50800" y="0"/>
            <a:chExt cx="9257905" cy="1482283"/>
          </a:xfrm>
        </p:grpSpPr>
        <p:pic>
          <p:nvPicPr>
            <p:cNvPr id="14" name="Graphic 13">
              <a:extLst>
                <a:ext uri="{FF2B5EF4-FFF2-40B4-BE49-F238E27FC236}">
                  <a16:creationId xmlns:a16="http://schemas.microsoft.com/office/drawing/2014/main" id="{3579C2C1-91D3-4ED6-B44C-2022053D61D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40509" y="111093"/>
              <a:ext cx="9247614" cy="1371190"/>
            </a:xfrm>
            <a:prstGeom prst="rect">
              <a:avLst/>
            </a:prstGeom>
          </p:spPr>
        </p:pic>
        <p:pic>
          <p:nvPicPr>
            <p:cNvPr id="15" name="Graphic 14">
              <a:extLst>
                <a:ext uri="{FF2B5EF4-FFF2-40B4-BE49-F238E27FC236}">
                  <a16:creationId xmlns:a16="http://schemas.microsoft.com/office/drawing/2014/main" id="{4DB1A443-FABE-49ED-BB49-DA97710B237B}"/>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11" name="Picture 10">
            <a:extLst>
              <a:ext uri="{FF2B5EF4-FFF2-40B4-BE49-F238E27FC236}">
                <a16:creationId xmlns:a16="http://schemas.microsoft.com/office/drawing/2014/main" id="{81181465-0509-48D3-AAE8-A6D52AC4717A}"/>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10285562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5_Title and Content">
    <p:bg>
      <p:bgPr>
        <a:solidFill>
          <a:srgbClr val="008C9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6" name="Picture 5">
            <a:extLst>
              <a:ext uri="{FF2B5EF4-FFF2-40B4-BE49-F238E27FC236}">
                <a16:creationId xmlns:a16="http://schemas.microsoft.com/office/drawing/2014/main" id="{BCA527F7-91BC-4A37-B8D2-249E46475C6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6987990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20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5943" y="156720"/>
            <a:ext cx="8788902" cy="1325563"/>
          </a:xfrm>
        </p:spPr>
        <p:txBody>
          <a:bodyPr/>
          <a:lstStyle>
            <a:lvl1pPr>
              <a:defRPr b="1">
                <a:solidFill>
                  <a:srgbClr val="008C95"/>
                </a:solidFill>
              </a:defRPr>
            </a:lvl1pPr>
          </a:lstStyle>
          <a:p>
            <a:r>
              <a:rPr lang="en-US" dirty="0"/>
              <a:t>Click to edit Master title style</a:t>
            </a:r>
          </a:p>
        </p:txBody>
      </p:sp>
      <p:sp>
        <p:nvSpPr>
          <p:cNvPr id="3" name="Content Placeholder 2"/>
          <p:cNvSpPr>
            <a:spLocks noGrp="1"/>
          </p:cNvSpPr>
          <p:nvPr>
            <p:ph idx="1" hasCustomPrompt="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8" name="Picture 7">
            <a:extLst>
              <a:ext uri="{FF2B5EF4-FFF2-40B4-BE49-F238E27FC236}">
                <a16:creationId xmlns:a16="http://schemas.microsoft.com/office/drawing/2014/main" id="{C357FDC7-9C1F-4BA0-9051-06CF50A5F7C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5837" y="5945543"/>
            <a:ext cx="3240977" cy="1034904"/>
          </a:xfrm>
          <a:prstGeom prst="rect">
            <a:avLst/>
          </a:prstGeom>
        </p:spPr>
      </p:pic>
    </p:spTree>
    <p:extLst>
      <p:ext uri="{BB962C8B-B14F-4D97-AF65-F5344CB8AC3E}">
        <p14:creationId xmlns:p14="http://schemas.microsoft.com/office/powerpoint/2010/main" val="1207855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rgbClr val="008C95"/>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747575"/>
            <a:ext cx="6858000" cy="2387600"/>
          </a:xfrm>
        </p:spPr>
        <p:txBody>
          <a:bodyPr anchor="b"/>
          <a:lstStyle>
            <a:lvl1pPr algn="ctr">
              <a:defRPr sz="45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143000" y="5290458"/>
            <a:ext cx="6858000" cy="443204"/>
          </a:xfrm>
        </p:spPr>
        <p:txBody>
          <a:bodyPr/>
          <a:lstStyle>
            <a:lvl1pPr marL="0" indent="0" algn="ctr">
              <a:buNone/>
              <a:defRPr sz="1800">
                <a:solidFill>
                  <a:schemeClr val="bg1"/>
                </a:solidFill>
              </a:defRPr>
            </a:lvl1pPr>
            <a:lvl2pPr marL="342883" indent="0" algn="ctr">
              <a:buNone/>
              <a:defRPr sz="1500"/>
            </a:lvl2pPr>
            <a:lvl3pPr marL="685766" indent="0" algn="ctr">
              <a:buNone/>
              <a:defRPr sz="1351"/>
            </a:lvl3pPr>
            <a:lvl4pPr marL="1028649" indent="0" algn="ctr">
              <a:buNone/>
              <a:defRPr sz="1200"/>
            </a:lvl4pPr>
            <a:lvl5pPr marL="1371532" indent="0" algn="ctr">
              <a:buNone/>
              <a:defRPr sz="1200"/>
            </a:lvl5pPr>
            <a:lvl6pPr marL="1714414"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en-US"/>
              <a:t>Click to edit Master subtitle style</a:t>
            </a:r>
            <a:endParaRPr lang="en-US" dirty="0"/>
          </a:p>
        </p:txBody>
      </p:sp>
      <p:pic>
        <p:nvPicPr>
          <p:cNvPr id="5" name="Picture 4">
            <a:extLst>
              <a:ext uri="{FF2B5EF4-FFF2-40B4-BE49-F238E27FC236}">
                <a16:creationId xmlns:a16="http://schemas.microsoft.com/office/drawing/2014/main" id="{9DD27EC1-1050-4502-A7AF-EDD54AA45E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32031" y="0"/>
            <a:ext cx="5880695" cy="3130952"/>
          </a:xfrm>
          <a:prstGeom prst="rect">
            <a:avLst/>
          </a:prstGeom>
        </p:spPr>
      </p:pic>
      <p:sp>
        <p:nvSpPr>
          <p:cNvPr id="9" name="Rectangle 8">
            <a:extLst>
              <a:ext uri="{FF2B5EF4-FFF2-40B4-BE49-F238E27FC236}">
                <a16:creationId xmlns:a16="http://schemas.microsoft.com/office/drawing/2014/main" id="{7E5FC3EC-6B46-4D83-957F-6FFECAF3870D}"/>
              </a:ext>
            </a:extLst>
          </p:cNvPr>
          <p:cNvSpPr/>
          <p:nvPr userDrawn="1"/>
        </p:nvSpPr>
        <p:spPr>
          <a:xfrm>
            <a:off x="0" y="3442051"/>
            <a:ext cx="9144000" cy="2719873"/>
          </a:xfrm>
          <a:prstGeom prst="rect">
            <a:avLst/>
          </a:prstGeom>
          <a:solidFill>
            <a:schemeClr val="tx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73920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7_Title and Content">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6" name="Picture 5">
            <a:extLst>
              <a:ext uri="{FF2B5EF4-FFF2-40B4-BE49-F238E27FC236}">
                <a16:creationId xmlns:a16="http://schemas.microsoft.com/office/drawing/2014/main" id="{90C52CA9-2840-4B2F-8F70-018EA5D9D6C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4175201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8_Title and Content">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6" name="Picture 5">
            <a:extLst>
              <a:ext uri="{FF2B5EF4-FFF2-40B4-BE49-F238E27FC236}">
                <a16:creationId xmlns:a16="http://schemas.microsoft.com/office/drawing/2014/main" id="{6A0FB640-9662-495B-8C9C-B2403A68E9E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4227315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008C95"/>
        </a:solid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C934A52D-8EF3-41D4-BA81-AA084BA64E80}" type="slidenum">
              <a:rPr lang="en-US" smtClean="0"/>
              <a:pPr/>
              <a:t>‹#›</a:t>
            </a:fld>
            <a:endParaRPr lang="en-US" dirty="0"/>
          </a:p>
        </p:txBody>
      </p:sp>
      <p:pic>
        <p:nvPicPr>
          <p:cNvPr id="5" name="Picture 4">
            <a:extLst>
              <a:ext uri="{FF2B5EF4-FFF2-40B4-BE49-F238E27FC236}">
                <a16:creationId xmlns:a16="http://schemas.microsoft.com/office/drawing/2014/main" id="{F0DAD3C3-4439-4891-83B1-47F15646B22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37629530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2_Blank">
    <p:bg>
      <p:bgPr>
        <a:solidFill>
          <a:srgbClr val="008C95"/>
        </a:solidFill>
        <a:effectLst/>
      </p:bgPr>
    </p:bg>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5" name="Picture 4">
            <a:extLst>
              <a:ext uri="{FF2B5EF4-FFF2-40B4-BE49-F238E27FC236}">
                <a16:creationId xmlns:a16="http://schemas.microsoft.com/office/drawing/2014/main" id="{D498A173-3FF7-4088-8F11-DF713ED627D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3071740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1_Blank">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4" name="Picture 3">
            <a:extLst>
              <a:ext uri="{FF2B5EF4-FFF2-40B4-BE49-F238E27FC236}">
                <a16:creationId xmlns:a16="http://schemas.microsoft.com/office/drawing/2014/main" id="{D1BF948A-B819-4A15-9B9D-B674C127FE5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29503386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3_Blank">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4" name="Picture 3">
            <a:extLst>
              <a:ext uri="{FF2B5EF4-FFF2-40B4-BE49-F238E27FC236}">
                <a16:creationId xmlns:a16="http://schemas.microsoft.com/office/drawing/2014/main" id="{2E7E6BB3-6711-4014-972E-62AF894DD2A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31555816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4_Blank">
    <p:bg>
      <p:bgPr>
        <a:solidFill>
          <a:srgbClr val="008C95"/>
        </a:solid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40027718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6_Blank">
    <p:bg>
      <p:bgPr>
        <a:solidFill>
          <a:schemeClr val="bg1">
            <a:lumMod val="75000"/>
          </a:schemeClr>
        </a:solid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39273009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5_Blank">
    <p:bg>
      <p:bgPr>
        <a:solidFill>
          <a:schemeClr val="bg1"/>
        </a:solid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347522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6_Title and Content">
    <p:bg>
      <p:bgPr>
        <a:solidFill>
          <a:schemeClr val="bg1"/>
        </a:solidFill>
        <a:effectLst/>
      </p:bgPr>
    </p:bg>
    <p:spTree>
      <p:nvGrpSpPr>
        <p:cNvPr id="1" name=""/>
        <p:cNvGrpSpPr/>
        <p:nvPr/>
      </p:nvGrpSpPr>
      <p:grpSpPr>
        <a:xfrm>
          <a:off x="0" y="0"/>
          <a:ext cx="0" cy="0"/>
          <a:chOff x="0" y="0"/>
          <a:chExt cx="0" cy="0"/>
        </a:xfrm>
      </p:grpSpPr>
      <p:pic>
        <p:nvPicPr>
          <p:cNvPr id="15" name="Graphic 14">
            <a:extLst>
              <a:ext uri="{FF2B5EF4-FFF2-40B4-BE49-F238E27FC236}">
                <a16:creationId xmlns:a16="http://schemas.microsoft.com/office/drawing/2014/main" id="{54AC6831-72C4-43A3-A562-51B15E062C5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50800" y="0"/>
            <a:ext cx="9247614" cy="1371190"/>
          </a:xfrm>
          <a:prstGeom prst="rect">
            <a:avLst/>
          </a:prstGeom>
        </p:spPr>
      </p:pic>
      <p:sp>
        <p:nvSpPr>
          <p:cNvPr id="3" name="Content Placeholder 2"/>
          <p:cNvSpPr>
            <a:spLocks noGrp="1"/>
          </p:cNvSpPr>
          <p:nvPr>
            <p:ph idx="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195943" y="62485"/>
            <a:ext cx="8788902" cy="1325563"/>
          </a:xfrm>
        </p:spPr>
        <p:txBody>
          <a:bodyPr/>
          <a:lstStyle>
            <a:lvl1pPr>
              <a:defRPr b="1">
                <a:solidFill>
                  <a:schemeClr val="bg1"/>
                </a:solidFill>
              </a:defRPr>
            </a:lvl1pPr>
          </a:lstStyle>
          <a:p>
            <a:r>
              <a:rPr lang="en-US" dirty="0"/>
              <a:t>Click to edit Master title style</a:t>
            </a:r>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5" name="Picture 4">
            <a:extLst>
              <a:ext uri="{FF2B5EF4-FFF2-40B4-BE49-F238E27FC236}">
                <a16:creationId xmlns:a16="http://schemas.microsoft.com/office/drawing/2014/main" id="{1E82323F-5096-44E0-B3C9-9471CC35D42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955837" y="5945543"/>
            <a:ext cx="3240977" cy="1034904"/>
          </a:xfrm>
          <a:prstGeom prst="rect">
            <a:avLst/>
          </a:prstGeom>
        </p:spPr>
      </p:pic>
    </p:spTree>
    <p:extLst>
      <p:ext uri="{BB962C8B-B14F-4D97-AF65-F5344CB8AC3E}">
        <p14:creationId xmlns:p14="http://schemas.microsoft.com/office/powerpoint/2010/main" val="203500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7_Title and Content">
    <p:bg>
      <p:bgPr>
        <a:solidFill>
          <a:schemeClr val="bg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23D9FC0D-D91B-418B-983D-C67ECC294988}"/>
              </a:ext>
            </a:extLst>
          </p:cNvPr>
          <p:cNvGrpSpPr/>
          <p:nvPr userDrawn="1"/>
        </p:nvGrpSpPr>
        <p:grpSpPr>
          <a:xfrm>
            <a:off x="-50800" y="0"/>
            <a:ext cx="9257905" cy="1482283"/>
            <a:chOff x="-50800" y="0"/>
            <a:chExt cx="9257905" cy="1482283"/>
          </a:xfrm>
        </p:grpSpPr>
        <p:pic>
          <p:nvPicPr>
            <p:cNvPr id="17" name="Graphic 16">
              <a:extLst>
                <a:ext uri="{FF2B5EF4-FFF2-40B4-BE49-F238E27FC236}">
                  <a16:creationId xmlns:a16="http://schemas.microsoft.com/office/drawing/2014/main" id="{E5709C47-ED53-4D00-AEB9-8B71ABBC6B42}"/>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40509" y="111093"/>
              <a:ext cx="9247614" cy="1371190"/>
            </a:xfrm>
            <a:prstGeom prst="rect">
              <a:avLst/>
            </a:prstGeom>
          </p:spPr>
        </p:pic>
        <p:pic>
          <p:nvPicPr>
            <p:cNvPr id="15" name="Graphic 14">
              <a:extLst>
                <a:ext uri="{FF2B5EF4-FFF2-40B4-BE49-F238E27FC236}">
                  <a16:creationId xmlns:a16="http://schemas.microsoft.com/office/drawing/2014/main" id="{A0CA9D50-85EB-4EAA-A1AD-F42D2230AD3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9" name="Picture 8">
            <a:extLst>
              <a:ext uri="{FF2B5EF4-FFF2-40B4-BE49-F238E27FC236}">
                <a16:creationId xmlns:a16="http://schemas.microsoft.com/office/drawing/2014/main" id="{F2C403FC-E620-4805-A073-D731E85B600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55837" y="5945543"/>
            <a:ext cx="3240977" cy="1034904"/>
          </a:xfrm>
          <a:prstGeom prst="rect">
            <a:avLst/>
          </a:prstGeom>
        </p:spPr>
      </p:pic>
    </p:spTree>
    <p:extLst>
      <p:ext uri="{BB962C8B-B14F-4D97-AF65-F5344CB8AC3E}">
        <p14:creationId xmlns:p14="http://schemas.microsoft.com/office/powerpoint/2010/main" val="165380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8_Title and Content">
    <p:bg>
      <p:bgPr>
        <a:solidFill>
          <a:schemeClr val="bg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E15CF919-0230-4485-8CEA-95B6F4F8FE32}"/>
              </a:ext>
            </a:extLst>
          </p:cNvPr>
          <p:cNvGrpSpPr/>
          <p:nvPr userDrawn="1"/>
        </p:nvGrpSpPr>
        <p:grpSpPr>
          <a:xfrm>
            <a:off x="-50800" y="0"/>
            <a:ext cx="9259188" cy="1482283"/>
            <a:chOff x="-50800" y="0"/>
            <a:chExt cx="9259188" cy="1482283"/>
          </a:xfrm>
        </p:grpSpPr>
        <p:pic>
          <p:nvPicPr>
            <p:cNvPr id="15" name="Graphic 14">
              <a:extLst>
                <a:ext uri="{FF2B5EF4-FFF2-40B4-BE49-F238E27FC236}">
                  <a16:creationId xmlns:a16="http://schemas.microsoft.com/office/drawing/2014/main" id="{60BF864A-11DE-4C35-9D88-41010007135F}"/>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39226" y="111093"/>
              <a:ext cx="9247614" cy="1371190"/>
            </a:xfrm>
            <a:prstGeom prst="rect">
              <a:avLst/>
            </a:prstGeom>
          </p:spPr>
        </p:pic>
        <p:pic>
          <p:nvPicPr>
            <p:cNvPr id="14" name="Graphic 13">
              <a:extLst>
                <a:ext uri="{FF2B5EF4-FFF2-40B4-BE49-F238E27FC236}">
                  <a16:creationId xmlns:a16="http://schemas.microsoft.com/office/drawing/2014/main" id="{6D5F08BB-53C3-4345-97CD-8C74B18CE885}"/>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9" name="Picture 8">
            <a:extLst>
              <a:ext uri="{FF2B5EF4-FFF2-40B4-BE49-F238E27FC236}">
                <a16:creationId xmlns:a16="http://schemas.microsoft.com/office/drawing/2014/main" id="{B8DA83A1-3019-4C4C-BA44-7C21B93D4426}"/>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55837" y="5945543"/>
            <a:ext cx="3240977" cy="1034904"/>
          </a:xfrm>
          <a:prstGeom prst="rect">
            <a:avLst/>
          </a:prstGeom>
        </p:spPr>
      </p:pic>
    </p:spTree>
    <p:extLst>
      <p:ext uri="{BB962C8B-B14F-4D97-AF65-F5344CB8AC3E}">
        <p14:creationId xmlns:p14="http://schemas.microsoft.com/office/powerpoint/2010/main" val="225285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_Title and Content">
    <p:bg>
      <p:bgPr>
        <a:solidFill>
          <a:schemeClr val="bg1">
            <a:lumMod val="85000"/>
          </a:schemeClr>
        </a:solidFill>
        <a:effectLst/>
      </p:bgPr>
    </p:bg>
    <p:spTree>
      <p:nvGrpSpPr>
        <p:cNvPr id="1" name=""/>
        <p:cNvGrpSpPr/>
        <p:nvPr/>
      </p:nvGrpSpPr>
      <p:grpSpPr>
        <a:xfrm>
          <a:off x="0" y="0"/>
          <a:ext cx="0" cy="0"/>
          <a:chOff x="0" y="0"/>
          <a:chExt cx="0" cy="0"/>
        </a:xfrm>
      </p:grpSpPr>
      <p:pic>
        <p:nvPicPr>
          <p:cNvPr id="11" name="Graphic 10">
            <a:extLst>
              <a:ext uri="{FF2B5EF4-FFF2-40B4-BE49-F238E27FC236}">
                <a16:creationId xmlns:a16="http://schemas.microsoft.com/office/drawing/2014/main" id="{F2B18268-E18A-4AF6-8EE2-BA605B855E7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50800" y="0"/>
            <a:ext cx="9247614" cy="1371190"/>
          </a:xfrm>
          <a:prstGeom prst="rect">
            <a:avLst/>
          </a:prstGeom>
        </p:spPr>
      </p:pic>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9" name="Picture 8">
            <a:extLst>
              <a:ext uri="{FF2B5EF4-FFF2-40B4-BE49-F238E27FC236}">
                <a16:creationId xmlns:a16="http://schemas.microsoft.com/office/drawing/2014/main" id="{DAC70C9E-291B-4CC8-A6B1-91C3088D17A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955837" y="5945543"/>
            <a:ext cx="3240977" cy="1034904"/>
          </a:xfrm>
          <a:prstGeom prst="rect">
            <a:avLst/>
          </a:prstGeom>
        </p:spPr>
      </p:pic>
    </p:spTree>
    <p:extLst>
      <p:ext uri="{BB962C8B-B14F-4D97-AF65-F5344CB8AC3E}">
        <p14:creationId xmlns:p14="http://schemas.microsoft.com/office/powerpoint/2010/main" val="3260222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9_Title and Content">
    <p:bg>
      <p:bgPr>
        <a:solidFill>
          <a:schemeClr val="bg1">
            <a:lumMod val="85000"/>
          </a:schemeClr>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9F773B3-3FC0-4BA9-B642-086CD8950C71}"/>
              </a:ext>
            </a:extLst>
          </p:cNvPr>
          <p:cNvGrpSpPr/>
          <p:nvPr userDrawn="1"/>
        </p:nvGrpSpPr>
        <p:grpSpPr>
          <a:xfrm>
            <a:off x="-50800" y="0"/>
            <a:ext cx="9259188" cy="1482283"/>
            <a:chOff x="-50800" y="0"/>
            <a:chExt cx="9259188" cy="1482283"/>
          </a:xfrm>
        </p:grpSpPr>
        <p:pic>
          <p:nvPicPr>
            <p:cNvPr id="14" name="Graphic 13">
              <a:extLst>
                <a:ext uri="{FF2B5EF4-FFF2-40B4-BE49-F238E27FC236}">
                  <a16:creationId xmlns:a16="http://schemas.microsoft.com/office/drawing/2014/main" id="{DA51BD11-E93D-4300-9A56-5BB9D4CB9D4A}"/>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39226" y="111093"/>
              <a:ext cx="9247614" cy="1371190"/>
            </a:xfrm>
            <a:prstGeom prst="rect">
              <a:avLst/>
            </a:prstGeom>
          </p:spPr>
        </p:pic>
        <p:pic>
          <p:nvPicPr>
            <p:cNvPr id="13" name="Graphic 12">
              <a:extLst>
                <a:ext uri="{FF2B5EF4-FFF2-40B4-BE49-F238E27FC236}">
                  <a16:creationId xmlns:a16="http://schemas.microsoft.com/office/drawing/2014/main" id="{BB59F24B-AA5E-44CB-9CF0-2D794709A6BA}"/>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9" name="Picture 8">
            <a:extLst>
              <a:ext uri="{FF2B5EF4-FFF2-40B4-BE49-F238E27FC236}">
                <a16:creationId xmlns:a16="http://schemas.microsoft.com/office/drawing/2014/main" id="{18812DED-14E6-4AD7-90E1-655282C25918}"/>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55837" y="5945543"/>
            <a:ext cx="3240977" cy="1034904"/>
          </a:xfrm>
          <a:prstGeom prst="rect">
            <a:avLst/>
          </a:prstGeom>
        </p:spPr>
      </p:pic>
    </p:spTree>
    <p:extLst>
      <p:ext uri="{BB962C8B-B14F-4D97-AF65-F5344CB8AC3E}">
        <p14:creationId xmlns:p14="http://schemas.microsoft.com/office/powerpoint/2010/main" val="3928228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0_Title and Content">
    <p:bg>
      <p:bgPr>
        <a:solidFill>
          <a:schemeClr val="bg1">
            <a:lumMod val="85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7305D0D8-4229-4323-B04A-97B136E89928}"/>
              </a:ext>
            </a:extLst>
          </p:cNvPr>
          <p:cNvGrpSpPr/>
          <p:nvPr userDrawn="1"/>
        </p:nvGrpSpPr>
        <p:grpSpPr>
          <a:xfrm>
            <a:off x="-50800" y="0"/>
            <a:ext cx="9257905" cy="1482283"/>
            <a:chOff x="-50800" y="0"/>
            <a:chExt cx="9257905" cy="1482283"/>
          </a:xfrm>
        </p:grpSpPr>
        <p:pic>
          <p:nvPicPr>
            <p:cNvPr id="12" name="Graphic 11">
              <a:extLst>
                <a:ext uri="{FF2B5EF4-FFF2-40B4-BE49-F238E27FC236}">
                  <a16:creationId xmlns:a16="http://schemas.microsoft.com/office/drawing/2014/main" id="{BD5F7E8B-297D-4D06-BCE6-63D63E8347E9}"/>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40509" y="111093"/>
              <a:ext cx="9247614" cy="1371190"/>
            </a:xfrm>
            <a:prstGeom prst="rect">
              <a:avLst/>
            </a:prstGeom>
          </p:spPr>
        </p:pic>
        <p:pic>
          <p:nvPicPr>
            <p:cNvPr id="13" name="Graphic 12">
              <a:extLst>
                <a:ext uri="{FF2B5EF4-FFF2-40B4-BE49-F238E27FC236}">
                  <a16:creationId xmlns:a16="http://schemas.microsoft.com/office/drawing/2014/main" id="{A44EFBBE-1D3F-42F5-9FE5-9896145B6B4A}"/>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9" name="Picture 8">
            <a:extLst>
              <a:ext uri="{FF2B5EF4-FFF2-40B4-BE49-F238E27FC236}">
                <a16:creationId xmlns:a16="http://schemas.microsoft.com/office/drawing/2014/main" id="{1D56DACB-178E-4139-AF15-7784A89DA7B7}"/>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55837" y="5945543"/>
            <a:ext cx="3240977" cy="1034904"/>
          </a:xfrm>
          <a:prstGeom prst="rect">
            <a:avLst/>
          </a:prstGeom>
        </p:spPr>
      </p:pic>
    </p:spTree>
    <p:extLst>
      <p:ext uri="{BB962C8B-B14F-4D97-AF65-F5344CB8AC3E}">
        <p14:creationId xmlns:p14="http://schemas.microsoft.com/office/powerpoint/2010/main" val="892895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11_Title and Content">
    <p:bg>
      <p:bgPr>
        <a:solidFill>
          <a:schemeClr val="bg1">
            <a:lumMod val="85000"/>
          </a:schemeClr>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5445DB7-3988-45B8-9EF0-E21473B01EDE}"/>
              </a:ext>
            </a:extLst>
          </p:cNvPr>
          <p:cNvGrpSpPr/>
          <p:nvPr userDrawn="1"/>
        </p:nvGrpSpPr>
        <p:grpSpPr>
          <a:xfrm>
            <a:off x="-50800" y="0"/>
            <a:ext cx="9259188" cy="1482283"/>
            <a:chOff x="-50800" y="0"/>
            <a:chExt cx="9259188" cy="1482283"/>
          </a:xfrm>
        </p:grpSpPr>
        <p:pic>
          <p:nvPicPr>
            <p:cNvPr id="13" name="Graphic 12">
              <a:extLst>
                <a:ext uri="{FF2B5EF4-FFF2-40B4-BE49-F238E27FC236}">
                  <a16:creationId xmlns:a16="http://schemas.microsoft.com/office/drawing/2014/main" id="{5BD51B1E-B0E7-448B-876B-F83F23A0C4A8}"/>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39226" y="111093"/>
              <a:ext cx="9247614" cy="1371190"/>
            </a:xfrm>
            <a:prstGeom prst="rect">
              <a:avLst/>
            </a:prstGeom>
          </p:spPr>
        </p:pic>
        <p:pic>
          <p:nvPicPr>
            <p:cNvPr id="14" name="Graphic 13">
              <a:extLst>
                <a:ext uri="{FF2B5EF4-FFF2-40B4-BE49-F238E27FC236}">
                  <a16:creationId xmlns:a16="http://schemas.microsoft.com/office/drawing/2014/main" id="{C279CD92-C336-48F1-B39F-BE63685077AD}"/>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9" name="Picture 8">
            <a:extLst>
              <a:ext uri="{FF2B5EF4-FFF2-40B4-BE49-F238E27FC236}">
                <a16:creationId xmlns:a16="http://schemas.microsoft.com/office/drawing/2014/main" id="{46F4C2A5-F758-411F-8672-55910326F35A}"/>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55837" y="5945543"/>
            <a:ext cx="3240977" cy="1034904"/>
          </a:xfrm>
          <a:prstGeom prst="rect">
            <a:avLst/>
          </a:prstGeom>
        </p:spPr>
      </p:pic>
    </p:spTree>
    <p:extLst>
      <p:ext uri="{BB962C8B-B14F-4D97-AF65-F5344CB8AC3E}">
        <p14:creationId xmlns:p14="http://schemas.microsoft.com/office/powerpoint/2010/main" val="1269253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45222771"/>
      </p:ext>
    </p:extLst>
  </p:cSld>
  <p:clrMap bg1="lt1" tx1="dk1" bg2="lt2" tx2="dk2" accent1="accent1" accent2="accent2" accent3="accent3" accent4="accent4" accent5="accent5" accent6="accent6" hlink="hlink" folHlink="folHlink"/>
  <p:sldLayoutIdLst>
    <p:sldLayoutId id="2147483691" r:id="rId1"/>
    <p:sldLayoutId id="2147483753"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52" r:id="rId17"/>
    <p:sldLayoutId id="2147483706" r:id="rId18"/>
    <p:sldLayoutId id="2147483754" r:id="rId19"/>
    <p:sldLayoutId id="2147483707" r:id="rId20"/>
    <p:sldLayoutId id="2147483708" r:id="rId21"/>
    <p:sldLayoutId id="2147483709" r:id="rId22"/>
    <p:sldLayoutId id="2147483710" r:id="rId23"/>
    <p:sldLayoutId id="2147483711" r:id="rId24"/>
    <p:sldLayoutId id="2147483712" r:id="rId25"/>
    <p:sldLayoutId id="2147483713" r:id="rId26"/>
    <p:sldLayoutId id="2147483715" r:id="rId27"/>
    <p:sldLayoutId id="2147483714" r:id="rId28"/>
  </p:sldLayoutIdLst>
  <p:txStyles>
    <p:titleStyle>
      <a:lvl1pPr algn="l" defTabSz="685766" rtl="0" eaLnBrk="1" latinLnBrk="0" hangingPunct="1">
        <a:lnSpc>
          <a:spcPct val="90000"/>
        </a:lnSpc>
        <a:spcBef>
          <a:spcPct val="0"/>
        </a:spcBef>
        <a:buNone/>
        <a:defRPr sz="3300" kern="1200">
          <a:solidFill>
            <a:schemeClr val="tx1"/>
          </a:solidFill>
          <a:latin typeface="Arial" panose="020B0604020202020204" pitchFamily="34" charset="0"/>
          <a:ea typeface="+mj-ea"/>
          <a:cs typeface="Arial" panose="020B0604020202020204" pitchFamily="34" charset="0"/>
        </a:defRPr>
      </a:lvl1pPr>
    </p:titleStyle>
    <p:bodyStyle>
      <a:lvl1pPr marL="171442" indent="-171442" algn="l" defTabSz="685766" rtl="0" eaLnBrk="1" latinLnBrk="0" hangingPunct="1">
        <a:lnSpc>
          <a:spcPct val="90000"/>
        </a:lnSpc>
        <a:spcBef>
          <a:spcPts val="751"/>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24"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07"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090"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Arial" panose="020B0604020202020204" pitchFamily="34" charset="0"/>
          <a:ea typeface="+mn-ea"/>
          <a:cs typeface="Arial" panose="020B0604020202020204" pitchFamily="34" charset="0"/>
        </a:defRPr>
      </a:lvl4pPr>
      <a:lvl5pPr marL="1542973"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Arial" panose="020B0604020202020204" pitchFamily="34" charset="0"/>
          <a:ea typeface="+mn-ea"/>
          <a:cs typeface="Arial" panose="020B0604020202020204" pitchFamily="34" charset="0"/>
        </a:defRPr>
      </a:lvl5pPr>
      <a:lvl6pPr marL="188585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4"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3"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7"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3" algn="l" defTabSz="685766"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mailto:Janice.williams@atriumhealth.org"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customXml" Target="../ink/ink6.xml"/><Relationship Id="rId18" Type="http://schemas.openxmlformats.org/officeDocument/2006/relationships/image" Target="../media/image20.png"/><Relationship Id="rId3" Type="http://schemas.openxmlformats.org/officeDocument/2006/relationships/customXml" Target="../ink/ink1.xml"/><Relationship Id="rId21" Type="http://schemas.openxmlformats.org/officeDocument/2006/relationships/customXml" Target="../ink/ink10.xml"/><Relationship Id="rId7" Type="http://schemas.openxmlformats.org/officeDocument/2006/relationships/customXml" Target="../ink/ink3.xml"/><Relationship Id="rId12" Type="http://schemas.openxmlformats.org/officeDocument/2006/relationships/image" Target="../media/image17.png"/><Relationship Id="rId17" Type="http://schemas.openxmlformats.org/officeDocument/2006/relationships/customXml" Target="../ink/ink8.xml"/><Relationship Id="rId2" Type="http://schemas.openxmlformats.org/officeDocument/2006/relationships/image" Target="../media/image13.emf"/><Relationship Id="rId16" Type="http://schemas.openxmlformats.org/officeDocument/2006/relationships/image" Target="../media/image19.png"/><Relationship Id="rId20" Type="http://schemas.openxmlformats.org/officeDocument/2006/relationships/image" Target="../media/image21.png"/><Relationship Id="rId1" Type="http://schemas.openxmlformats.org/officeDocument/2006/relationships/slideLayout" Target="../slideLayouts/slideLayout3.xml"/><Relationship Id="rId6" Type="http://schemas.openxmlformats.org/officeDocument/2006/relationships/image" Target="../media/image14.png"/><Relationship Id="rId11" Type="http://schemas.openxmlformats.org/officeDocument/2006/relationships/customXml" Target="../ink/ink5.xml"/><Relationship Id="rId5" Type="http://schemas.openxmlformats.org/officeDocument/2006/relationships/customXml" Target="../ink/ink2.xml"/><Relationship Id="rId15" Type="http://schemas.openxmlformats.org/officeDocument/2006/relationships/customXml" Target="../ink/ink7.xml"/><Relationship Id="rId10" Type="http://schemas.openxmlformats.org/officeDocument/2006/relationships/image" Target="../media/image16.png"/><Relationship Id="rId19" Type="http://schemas.openxmlformats.org/officeDocument/2006/relationships/customXml" Target="../ink/ink9.xml"/><Relationship Id="rId4" Type="http://schemas.openxmlformats.org/officeDocument/2006/relationships/image" Target="../media/image130.png"/><Relationship Id="rId9" Type="http://schemas.openxmlformats.org/officeDocument/2006/relationships/customXml" Target="../ink/ink4.xml"/><Relationship Id="rId14" Type="http://schemas.openxmlformats.org/officeDocument/2006/relationships/image" Target="../media/image18.png"/><Relationship Id="rId22" Type="http://schemas.openxmlformats.org/officeDocument/2006/relationships/customXml" Target="../ink/ink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445798"/>
            <a:ext cx="9144000" cy="2039905"/>
          </a:xfrm>
          <a:prstGeom prst="rect">
            <a:avLst/>
          </a:prstGeom>
          <a:solidFill>
            <a:schemeClr val="tx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2" name="TextBox 1"/>
          <p:cNvSpPr txBox="1"/>
          <p:nvPr/>
        </p:nvSpPr>
        <p:spPr>
          <a:xfrm>
            <a:off x="148514" y="2445798"/>
            <a:ext cx="8643771" cy="1938992"/>
          </a:xfrm>
          <a:prstGeom prst="rect">
            <a:avLst/>
          </a:prstGeom>
          <a:noFill/>
        </p:spPr>
        <p:txBody>
          <a:bodyPr wrap="square" rtlCol="0">
            <a:spAutoFit/>
          </a:bodyPr>
          <a:lstStyle/>
          <a:p>
            <a:pPr algn="ctr"/>
            <a:r>
              <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Comparison of Implementing SBIRT in the ED vs the Trauma floor in a </a:t>
            </a:r>
            <a:r>
              <a:rPr lang="en-US" sz="4000" dirty="0">
                <a:solidFill>
                  <a:schemeClr val="bg1"/>
                </a:solidFill>
                <a:latin typeface="Calibri" panose="020F0502020204030204" pitchFamily="34" charset="0"/>
                <a:ea typeface="Calibri" panose="020F0502020204030204" pitchFamily="34" charset="0"/>
                <a:cs typeface="Times New Roman" panose="02020603050405020304" pitchFamily="18" charset="0"/>
              </a:rPr>
              <a:t>Tr</a:t>
            </a:r>
            <a:r>
              <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auma </a:t>
            </a:r>
            <a:r>
              <a:rPr lang="en-US" sz="4000" dirty="0">
                <a:solidFill>
                  <a:schemeClr val="bg1"/>
                </a:solidFill>
                <a:latin typeface="Calibri" panose="020F0502020204030204" pitchFamily="34" charset="0"/>
                <a:ea typeface="Calibri" panose="020F0502020204030204" pitchFamily="34" charset="0"/>
                <a:cs typeface="Times New Roman" panose="02020603050405020304" pitchFamily="18" charset="0"/>
              </a:rPr>
              <a:t>O</a:t>
            </a:r>
            <a:r>
              <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ne </a:t>
            </a:r>
            <a:r>
              <a:rPr lang="en-US" sz="4000" dirty="0">
                <a:solidFill>
                  <a:schemeClr val="bg1"/>
                </a:solidFill>
                <a:latin typeface="Calibri" panose="020F0502020204030204" pitchFamily="34" charset="0"/>
                <a:ea typeface="Calibri" panose="020F0502020204030204" pitchFamily="34" charset="0"/>
                <a:cs typeface="Times New Roman" panose="02020603050405020304" pitchFamily="18" charset="0"/>
              </a:rPr>
              <a:t>H</a:t>
            </a:r>
            <a:r>
              <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ospital</a:t>
            </a:r>
            <a:endParaRPr lang="en-US" sz="4000" b="1" dirty="0">
              <a:solidFill>
                <a:schemeClr val="bg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3168804A-01C3-272C-90B7-4E447EFE2897}"/>
              </a:ext>
            </a:extLst>
          </p:cNvPr>
          <p:cNvSpPr txBox="1"/>
          <p:nvPr/>
        </p:nvSpPr>
        <p:spPr>
          <a:xfrm>
            <a:off x="869244" y="4485703"/>
            <a:ext cx="7202312" cy="923330"/>
          </a:xfrm>
          <a:prstGeom prst="rect">
            <a:avLst/>
          </a:prstGeom>
          <a:noFill/>
        </p:spPr>
        <p:txBody>
          <a:bodyPr wrap="square" rtlCol="0">
            <a:spAutoFit/>
          </a:bodyPr>
          <a:lstStyle/>
          <a:p>
            <a:r>
              <a:rPr lang="en-US" dirty="0">
                <a:solidFill>
                  <a:schemeClr val="bg1"/>
                </a:solidFill>
              </a:rPr>
              <a:t>Janice Williams , MSED Director Carolinas Center for Injury Prevention </a:t>
            </a:r>
          </a:p>
          <a:p>
            <a:r>
              <a:rPr lang="en-US" dirty="0">
                <a:solidFill>
                  <a:schemeClr val="bg1"/>
                </a:solidFill>
              </a:rPr>
              <a:t> </a:t>
            </a:r>
          </a:p>
          <a:p>
            <a:endParaRPr lang="en-US" dirty="0"/>
          </a:p>
        </p:txBody>
      </p:sp>
    </p:spTree>
    <p:extLst>
      <p:ext uri="{BB962C8B-B14F-4D97-AF65-F5344CB8AC3E}">
        <p14:creationId xmlns:p14="http://schemas.microsoft.com/office/powerpoint/2010/main" val="1258427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1BCD243-FC7F-2047-F52E-5AA3428D7AE5}"/>
              </a:ext>
            </a:extLst>
          </p:cNvPr>
          <p:cNvSpPr>
            <a:spLocks noGrp="1"/>
          </p:cNvSpPr>
          <p:nvPr>
            <p:ph type="title"/>
          </p:nvPr>
        </p:nvSpPr>
        <p:spPr/>
        <p:txBody>
          <a:bodyPr/>
          <a:lstStyle/>
          <a:p>
            <a:r>
              <a:rPr lang="en-US" dirty="0"/>
              <a:t>Outcomes </a:t>
            </a:r>
          </a:p>
        </p:txBody>
      </p:sp>
      <p:graphicFrame>
        <p:nvGraphicFramePr>
          <p:cNvPr id="5" name="Table 6">
            <a:extLst>
              <a:ext uri="{FF2B5EF4-FFF2-40B4-BE49-F238E27FC236}">
                <a16:creationId xmlns:a16="http://schemas.microsoft.com/office/drawing/2014/main" id="{A0BA8B93-6ACD-36AB-EEB3-D6F3CFF0B5C0}"/>
              </a:ext>
            </a:extLst>
          </p:cNvPr>
          <p:cNvGraphicFramePr>
            <a:graphicFrameLocks noGrp="1"/>
          </p:cNvGraphicFramePr>
          <p:nvPr>
            <p:ph idx="1"/>
            <p:extLst>
              <p:ext uri="{D42A27DB-BD31-4B8C-83A1-F6EECF244321}">
                <p14:modId xmlns:p14="http://schemas.microsoft.com/office/powerpoint/2010/main" val="692571182"/>
              </p:ext>
            </p:extLst>
          </p:nvPr>
        </p:nvGraphicFramePr>
        <p:xfrm>
          <a:off x="226142" y="1474839"/>
          <a:ext cx="8758702" cy="5776102"/>
        </p:xfrm>
        <a:graphic>
          <a:graphicData uri="http://schemas.openxmlformats.org/drawingml/2006/table">
            <a:tbl>
              <a:tblPr firstRow="1" bandRow="1">
                <a:tableStyleId>{5C22544A-7EE6-4342-B048-85BDC9FD1C3A}</a:tableStyleId>
              </a:tblPr>
              <a:tblGrid>
                <a:gridCol w="1432185">
                  <a:extLst>
                    <a:ext uri="{9D8B030D-6E8A-4147-A177-3AD203B41FA5}">
                      <a16:colId xmlns:a16="http://schemas.microsoft.com/office/drawing/2014/main" val="792220478"/>
                    </a:ext>
                  </a:extLst>
                </a:gridCol>
                <a:gridCol w="7326517">
                  <a:extLst>
                    <a:ext uri="{9D8B030D-6E8A-4147-A177-3AD203B41FA5}">
                      <a16:colId xmlns:a16="http://schemas.microsoft.com/office/drawing/2014/main" val="3756586541"/>
                    </a:ext>
                  </a:extLst>
                </a:gridCol>
              </a:tblGrid>
              <a:tr h="414446">
                <a:tc>
                  <a:txBody>
                    <a:bodyPr/>
                    <a:lstStyle/>
                    <a:p>
                      <a:endParaRPr lang="en-US" dirty="0"/>
                    </a:p>
                  </a:txBody>
                  <a:tcPr/>
                </a:tc>
                <a:tc>
                  <a:txBody>
                    <a:bodyPr/>
                    <a:lstStyle/>
                    <a:p>
                      <a:r>
                        <a:rPr lang="en-US" dirty="0"/>
                        <a:t>Trauma Floor </a:t>
                      </a:r>
                    </a:p>
                  </a:txBody>
                  <a:tcPr/>
                </a:tc>
                <a:extLst>
                  <a:ext uri="{0D108BD9-81ED-4DB2-BD59-A6C34878D82A}">
                    <a16:rowId xmlns:a16="http://schemas.microsoft.com/office/drawing/2014/main" val="1842165561"/>
                  </a:ext>
                </a:extLst>
              </a:tr>
              <a:tr h="2382109">
                <a:tc>
                  <a:txBody>
                    <a:bodyPr/>
                    <a:lstStyle/>
                    <a:p>
                      <a:r>
                        <a:rPr lang="en-US" b="1" dirty="0"/>
                        <a:t>Qualitative </a:t>
                      </a:r>
                    </a:p>
                  </a:txBody>
                  <a:tcPr/>
                </a:tc>
                <a:tc>
                  <a:txBody>
                    <a:bodyPr/>
                    <a:lstStyle/>
                    <a:p>
                      <a:r>
                        <a:rPr lang="en-US" sz="1351" b="0" i="0" u="none" strike="noStrike" kern="1200" baseline="0" dirty="0">
                          <a:solidFill>
                            <a:schemeClr val="dk1"/>
                          </a:solidFill>
                          <a:latin typeface="+mn-lt"/>
                          <a:ea typeface="+mn-ea"/>
                          <a:cs typeface="+mn-cs"/>
                        </a:rPr>
                        <a:t>* </a:t>
                      </a:r>
                      <a:r>
                        <a:rPr lang="en-US" sz="1600" b="0" i="0" u="none" strike="noStrike" kern="1200" baseline="0" dirty="0">
                          <a:solidFill>
                            <a:schemeClr val="dk1"/>
                          </a:solidFill>
                          <a:latin typeface="+mn-lt"/>
                          <a:ea typeface="+mn-ea"/>
                          <a:cs typeface="+mn-cs"/>
                        </a:rPr>
                        <a:t>SBIRT counselors only counsel referrals are handled by Addiction medicine or Case Management. </a:t>
                      </a:r>
                    </a:p>
                    <a:p>
                      <a:endParaRPr lang="en-US" sz="1600" b="0" i="0" u="none" strike="noStrike" kern="1200" baseline="0" dirty="0">
                        <a:solidFill>
                          <a:schemeClr val="dk1"/>
                        </a:solidFill>
                        <a:latin typeface="+mn-lt"/>
                        <a:ea typeface="+mn-ea"/>
                        <a:cs typeface="+mn-cs"/>
                      </a:endParaRPr>
                    </a:p>
                    <a:p>
                      <a:pPr marL="0" indent="0">
                        <a:buFont typeface="Arial" panose="020B0604020202020204" pitchFamily="34" charset="0"/>
                        <a:buNone/>
                      </a:pPr>
                      <a:r>
                        <a:rPr lang="en-US" sz="1600" b="0" i="0" u="none" strike="noStrike" kern="1200" baseline="0" dirty="0">
                          <a:solidFill>
                            <a:schemeClr val="dk1"/>
                          </a:solidFill>
                          <a:latin typeface="+mn-lt"/>
                          <a:ea typeface="+mn-ea"/>
                          <a:cs typeface="+mn-cs"/>
                        </a:rPr>
                        <a:t>*Most harm planning agreement as a group was to reduce days of use ( 36% use three or more days a week).</a:t>
                      </a:r>
                    </a:p>
                    <a:p>
                      <a:pPr marL="0" indent="0">
                        <a:buFont typeface="Arial" panose="020B0604020202020204" pitchFamily="34" charset="0"/>
                        <a:buNone/>
                      </a:pPr>
                      <a:r>
                        <a:rPr lang="en-US" sz="1600" b="0" i="0" u="none" strike="noStrike" kern="1200" baseline="0" dirty="0">
                          <a:solidFill>
                            <a:schemeClr val="dk1"/>
                          </a:solidFill>
                          <a:latin typeface="+mn-lt"/>
                          <a:ea typeface="+mn-ea"/>
                          <a:cs typeface="+mn-cs"/>
                        </a:rPr>
                        <a:t>*88% of reason for use can be categorized under -  loneliness, negative social connections at home or friends, and boredom. </a:t>
                      </a:r>
                    </a:p>
                    <a:p>
                      <a:pPr marL="0" indent="0">
                        <a:buFontTx/>
                        <a:buNone/>
                      </a:pPr>
                      <a:r>
                        <a:rPr lang="en-US" sz="1600" b="0" i="0" u="none" strike="noStrike" kern="1200" baseline="0" dirty="0">
                          <a:solidFill>
                            <a:schemeClr val="dk1"/>
                          </a:solidFill>
                          <a:latin typeface="+mn-lt"/>
                          <a:ea typeface="+mn-ea"/>
                          <a:cs typeface="+mn-cs"/>
                        </a:rPr>
                        <a:t>* Harm planning - Use substance at home to not be on road. ( not designated driver or uber) most accepted message. </a:t>
                      </a:r>
                    </a:p>
                  </a:txBody>
                  <a:tcPr/>
                </a:tc>
                <a:extLst>
                  <a:ext uri="{0D108BD9-81ED-4DB2-BD59-A6C34878D82A}">
                    <a16:rowId xmlns:a16="http://schemas.microsoft.com/office/drawing/2014/main" val="2093904002"/>
                  </a:ext>
                </a:extLst>
              </a:tr>
              <a:tr h="2453870">
                <a:tc>
                  <a:txBody>
                    <a:bodyPr/>
                    <a:lstStyle/>
                    <a:p>
                      <a:r>
                        <a:rPr lang="en-US" b="1" dirty="0"/>
                        <a:t>Quantitative </a:t>
                      </a:r>
                    </a:p>
                  </a:txBody>
                  <a:tcPr/>
                </a:tc>
                <a:tc>
                  <a:txBody>
                    <a:bodyPr/>
                    <a:lstStyle/>
                    <a:p>
                      <a:r>
                        <a:rPr lang="en-US" sz="1600" dirty="0"/>
                        <a:t>*38% agreed to 15 minutes or less MI talks but no more. </a:t>
                      </a:r>
                    </a:p>
                    <a:p>
                      <a:r>
                        <a:rPr lang="en-US" sz="1600" dirty="0"/>
                        <a:t>*Nursing pre screens with Audit C only match actual urinalysis or patient profile in chart via case presentation in 12% of cases. </a:t>
                      </a:r>
                    </a:p>
                    <a:p>
                      <a:r>
                        <a:rPr lang="en-US" sz="1600" dirty="0"/>
                        <a:t>*Savings of repeat visits and DMV crash reports for second crashes to be analyzed  </a:t>
                      </a:r>
                    </a:p>
                    <a:p>
                      <a:r>
                        <a:rPr lang="en-US" sz="1600" b="0" i="0" u="none" strike="noStrike" kern="1200" baseline="0" dirty="0">
                          <a:solidFill>
                            <a:schemeClr val="dk1"/>
                          </a:solidFill>
                          <a:latin typeface="+mn-lt"/>
                          <a:ea typeface="+mn-ea"/>
                          <a:cs typeface="+mn-cs"/>
                        </a:rPr>
                        <a:t>*366 Positive patients identified by one FTE for 9 months. ( road only)</a:t>
                      </a:r>
                    </a:p>
                    <a:p>
                      <a:pPr marL="285750" marR="0" lvl="0" indent="-285750" algn="l" defTabSz="685766" rtl="0" eaLnBrk="1" fontAlgn="auto" latinLnBrk="0" hangingPunct="1">
                        <a:lnSpc>
                          <a:spcPct val="100000"/>
                        </a:lnSpc>
                        <a:spcBef>
                          <a:spcPts val="0"/>
                        </a:spcBef>
                        <a:spcAft>
                          <a:spcPts val="0"/>
                        </a:spcAft>
                        <a:buClrTx/>
                        <a:buSzTx/>
                        <a:buFontTx/>
                        <a:buChar char="-"/>
                        <a:tabLst/>
                        <a:defRPr/>
                      </a:pPr>
                      <a:r>
                        <a:rPr lang="en-US" sz="1600" b="0" i="0" u="none" strike="noStrike" kern="1200" baseline="0" dirty="0">
                          <a:solidFill>
                            <a:schemeClr val="dk1"/>
                          </a:solidFill>
                          <a:latin typeface="+mn-lt"/>
                          <a:ea typeface="+mn-ea"/>
                          <a:cs typeface="+mn-cs"/>
                        </a:rPr>
                        <a:t>233 Positive for Substance in system or screening positive ( Audit C, Audit PC, Cage Aid)</a:t>
                      </a:r>
                    </a:p>
                    <a:p>
                      <a:pPr marL="285750" marR="0" lvl="0" indent="-285750" algn="l" defTabSz="685766" rtl="0" eaLnBrk="1" fontAlgn="auto" latinLnBrk="0" hangingPunct="1">
                        <a:lnSpc>
                          <a:spcPct val="100000"/>
                        </a:lnSpc>
                        <a:spcBef>
                          <a:spcPts val="0"/>
                        </a:spcBef>
                        <a:spcAft>
                          <a:spcPts val="0"/>
                        </a:spcAft>
                        <a:buClrTx/>
                        <a:buSzTx/>
                        <a:buFontTx/>
                        <a:buChar char="-"/>
                        <a:tabLst/>
                        <a:defRPr/>
                      </a:pPr>
                      <a:r>
                        <a:rPr lang="en-US" sz="1600" b="0" i="0" u="none" strike="noStrike" kern="1200" baseline="0" dirty="0">
                          <a:solidFill>
                            <a:schemeClr val="dk1"/>
                          </a:solidFill>
                          <a:latin typeface="+mn-lt"/>
                          <a:ea typeface="+mn-ea"/>
                          <a:cs typeface="+mn-cs"/>
                        </a:rPr>
                        <a:t>21 declined counseling, 51 qualified for referral to treatment only one accepted. While “counseling” can be treatment, at this stage,  very few wanted to pay for the formal assessment fees or outpatient counseling as a treatment.  So floor counseling is critical</a:t>
                      </a:r>
                    </a:p>
                    <a:p>
                      <a:endParaRPr lang="en-US" dirty="0"/>
                    </a:p>
                  </a:txBody>
                  <a:tcPr/>
                </a:tc>
                <a:extLst>
                  <a:ext uri="{0D108BD9-81ED-4DB2-BD59-A6C34878D82A}">
                    <a16:rowId xmlns:a16="http://schemas.microsoft.com/office/drawing/2014/main" val="2742734611"/>
                  </a:ext>
                </a:extLst>
              </a:tr>
            </a:tbl>
          </a:graphicData>
        </a:graphic>
      </p:graphicFrame>
    </p:spTree>
    <p:extLst>
      <p:ext uri="{BB962C8B-B14F-4D97-AF65-F5344CB8AC3E}">
        <p14:creationId xmlns:p14="http://schemas.microsoft.com/office/powerpoint/2010/main" val="1858595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C28FF6-AE34-C117-30C4-CD27ADEC3FC0}"/>
              </a:ext>
            </a:extLst>
          </p:cNvPr>
          <p:cNvSpPr>
            <a:spLocks noGrp="1"/>
          </p:cNvSpPr>
          <p:nvPr>
            <p:ph idx="1"/>
          </p:nvPr>
        </p:nvSpPr>
        <p:spPr>
          <a:xfrm>
            <a:off x="195943" y="1388048"/>
            <a:ext cx="8788902" cy="4788915"/>
          </a:xfrm>
        </p:spPr>
        <p:txBody>
          <a:bodyPr>
            <a:normAutofit/>
          </a:bodyPr>
          <a:lstStyle/>
          <a:p>
            <a:pPr marL="0" indent="0">
              <a:buNone/>
            </a:pPr>
            <a:r>
              <a:rPr lang="en-US" b="1" dirty="0"/>
              <a:t>Pastoral Care </a:t>
            </a:r>
          </a:p>
          <a:p>
            <a:r>
              <a:rPr lang="en-US" dirty="0"/>
              <a:t>Limitation for them is that most providers only trigger a consult if “ religion” mentioned or death. </a:t>
            </a:r>
          </a:p>
          <a:p>
            <a:r>
              <a:rPr lang="en-US" dirty="0"/>
              <a:t>“Niche” is denial/shame </a:t>
            </a:r>
          </a:p>
          <a:p>
            <a:pPr marL="0" indent="0">
              <a:buNone/>
            </a:pPr>
            <a:r>
              <a:rPr lang="en-US" b="1" dirty="0"/>
              <a:t>Case Management /Parrish Nurses/Community/IP</a:t>
            </a:r>
          </a:p>
          <a:p>
            <a:pPr marL="0" indent="0">
              <a:buNone/>
            </a:pPr>
            <a:r>
              <a:rPr lang="en-US" dirty="0"/>
              <a:t>Case management- discharge planning services mostly/not familiar with BH services in community. Service the whole hospital. Can use DMV forms for starting other assessment models in patients life. </a:t>
            </a:r>
          </a:p>
          <a:p>
            <a:r>
              <a:rPr lang="en-US" dirty="0"/>
              <a:t>Parrish Nurses/Home Health/Community IP- Great expansion options, comfort/knowledge/skills a barrier. </a:t>
            </a:r>
          </a:p>
          <a:p>
            <a:endParaRPr lang="en-US" dirty="0"/>
          </a:p>
          <a:p>
            <a:pPr marL="0" indent="0">
              <a:buNone/>
            </a:pPr>
            <a:endParaRPr lang="en-US" dirty="0"/>
          </a:p>
        </p:txBody>
      </p:sp>
      <p:sp>
        <p:nvSpPr>
          <p:cNvPr id="3" name="Title 2">
            <a:extLst>
              <a:ext uri="{FF2B5EF4-FFF2-40B4-BE49-F238E27FC236}">
                <a16:creationId xmlns:a16="http://schemas.microsoft.com/office/drawing/2014/main" id="{2805C5BD-D96F-878E-E8C9-1428F58FEAB1}"/>
              </a:ext>
            </a:extLst>
          </p:cNvPr>
          <p:cNvSpPr>
            <a:spLocks noGrp="1"/>
          </p:cNvSpPr>
          <p:nvPr>
            <p:ph type="title"/>
          </p:nvPr>
        </p:nvSpPr>
        <p:spPr/>
        <p:txBody>
          <a:bodyPr/>
          <a:lstStyle/>
          <a:p>
            <a:r>
              <a:rPr lang="en-US" dirty="0"/>
              <a:t>Other Healthcare/Other findings </a:t>
            </a:r>
          </a:p>
        </p:txBody>
      </p:sp>
      <p:pic>
        <p:nvPicPr>
          <p:cNvPr id="4" name="Picture 3" descr="A paper with text and images&#10;&#10;Description automatically generated with medium confidence">
            <a:extLst>
              <a:ext uri="{FF2B5EF4-FFF2-40B4-BE49-F238E27FC236}">
                <a16:creationId xmlns:a16="http://schemas.microsoft.com/office/drawing/2014/main" id="{FE55AA50-37B7-55DF-FE58-E6B453CE44B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67607" y="4782572"/>
            <a:ext cx="1442777" cy="1923703"/>
          </a:xfrm>
          <a:prstGeom prst="rect">
            <a:avLst/>
          </a:prstGeom>
        </p:spPr>
      </p:pic>
      <p:pic>
        <p:nvPicPr>
          <p:cNvPr id="5" name="Picture 4">
            <a:extLst>
              <a:ext uri="{FF2B5EF4-FFF2-40B4-BE49-F238E27FC236}">
                <a16:creationId xmlns:a16="http://schemas.microsoft.com/office/drawing/2014/main" id="{7E064A8B-3FA7-A37E-12AD-A7A859D13D40}"/>
              </a:ext>
            </a:extLst>
          </p:cNvPr>
          <p:cNvPicPr>
            <a:picLocks noChangeAspect="1"/>
          </p:cNvPicPr>
          <p:nvPr/>
        </p:nvPicPr>
        <p:blipFill>
          <a:blip r:embed="rId3"/>
          <a:stretch>
            <a:fillRect/>
          </a:stretch>
        </p:blipFill>
        <p:spPr>
          <a:xfrm>
            <a:off x="0" y="4901308"/>
            <a:ext cx="2662225" cy="1686232"/>
          </a:xfrm>
          <a:prstGeom prst="rect">
            <a:avLst/>
          </a:prstGeom>
        </p:spPr>
      </p:pic>
    </p:spTree>
    <p:extLst>
      <p:ext uri="{BB962C8B-B14F-4D97-AF65-F5344CB8AC3E}">
        <p14:creationId xmlns:p14="http://schemas.microsoft.com/office/powerpoint/2010/main" val="3487738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2744EC5-5AE7-34BB-7A24-CA8DE657C090}"/>
              </a:ext>
            </a:extLst>
          </p:cNvPr>
          <p:cNvSpPr>
            <a:spLocks noGrp="1"/>
          </p:cNvSpPr>
          <p:nvPr>
            <p:ph idx="1"/>
          </p:nvPr>
        </p:nvSpPr>
        <p:spPr>
          <a:xfrm>
            <a:off x="195943" y="1465006"/>
            <a:ext cx="8788902" cy="4711957"/>
          </a:xfrm>
        </p:spPr>
        <p:txBody>
          <a:bodyPr>
            <a:normAutofit fontScale="70000" lnSpcReduction="20000"/>
          </a:bodyPr>
          <a:lstStyle/>
          <a:p>
            <a:pPr marL="0" indent="0">
              <a:buNone/>
            </a:pPr>
            <a:r>
              <a:rPr lang="en-US" dirty="0">
                <a:solidFill>
                  <a:schemeClr val="tx1"/>
                </a:solidFill>
              </a:rPr>
              <a:t>SBIRT is an under utilized tool and could be more widely used if local tailoring occurred. Patient profiles need to be accounted for, staffing and training needs to occur, support structures need to be allotted for in time and management and outcomes need to be realistic depending on the setting. </a:t>
            </a:r>
          </a:p>
          <a:p>
            <a:pPr marL="0" indent="0">
              <a:buNone/>
            </a:pPr>
            <a:endParaRPr lang="en-US" dirty="0">
              <a:solidFill>
                <a:schemeClr val="tx1"/>
              </a:solidFill>
            </a:endParaRPr>
          </a:p>
          <a:p>
            <a:pPr marL="0" indent="0">
              <a:buNone/>
            </a:pPr>
            <a:r>
              <a:rPr lang="en-US" dirty="0">
                <a:solidFill>
                  <a:schemeClr val="tx1"/>
                </a:solidFill>
              </a:rPr>
              <a:t>ED setting is most useful for addiction treatment access and results in cost savings when sent direct to treatment and staff are qualified with nights and weekend work. </a:t>
            </a:r>
          </a:p>
          <a:p>
            <a:pPr marL="0" indent="0">
              <a:buNone/>
            </a:pPr>
            <a:endParaRPr lang="en-US" dirty="0">
              <a:solidFill>
                <a:schemeClr val="tx1"/>
              </a:solidFill>
            </a:endParaRPr>
          </a:p>
          <a:p>
            <a:pPr marL="0" indent="0">
              <a:buNone/>
            </a:pPr>
            <a:r>
              <a:rPr lang="en-US" dirty="0">
                <a:solidFill>
                  <a:schemeClr val="tx1"/>
                </a:solidFill>
              </a:rPr>
              <a:t>Trauma setting is most useful for MI counseling toward harm reduction prior to the addiction profile entry.  </a:t>
            </a:r>
          </a:p>
          <a:p>
            <a:pPr marL="0" indent="0">
              <a:buNone/>
            </a:pPr>
            <a:endParaRPr lang="en-US" dirty="0">
              <a:solidFill>
                <a:schemeClr val="tx1"/>
              </a:solidFill>
            </a:endParaRPr>
          </a:p>
          <a:p>
            <a:pPr marL="0" indent="0">
              <a:buNone/>
            </a:pPr>
            <a:r>
              <a:rPr lang="en-US" dirty="0">
                <a:solidFill>
                  <a:schemeClr val="tx1"/>
                </a:solidFill>
              </a:rPr>
              <a:t>Program staff can be useful in working on barriers and facilitators to make the program most useful.  </a:t>
            </a:r>
          </a:p>
          <a:p>
            <a:pPr marL="0" indent="0">
              <a:buNone/>
            </a:pPr>
            <a:endParaRPr lang="en-US" dirty="0">
              <a:solidFill>
                <a:schemeClr val="tx1"/>
              </a:solidFill>
            </a:endParaRPr>
          </a:p>
          <a:p>
            <a:pPr marL="0" indent="0">
              <a:buNone/>
            </a:pPr>
            <a:r>
              <a:rPr lang="en-US" dirty="0">
                <a:solidFill>
                  <a:schemeClr val="tx1"/>
                </a:solidFill>
              </a:rPr>
              <a:t>Other partners and settings should be considered for SBIRT given the high rate of substance presence in negative outcomes for people. </a:t>
            </a:r>
          </a:p>
          <a:p>
            <a:pPr marL="0" indent="0">
              <a:buNone/>
            </a:pPr>
            <a:endParaRPr lang="en-US" dirty="0">
              <a:solidFill>
                <a:schemeClr val="tx1"/>
              </a:solidFill>
            </a:endParaRPr>
          </a:p>
          <a:p>
            <a:pPr marL="0" indent="0">
              <a:buNone/>
            </a:pPr>
            <a:endParaRPr lang="en-US" dirty="0">
              <a:solidFill>
                <a:schemeClr val="tx1"/>
              </a:solidFill>
            </a:endParaRPr>
          </a:p>
          <a:p>
            <a:pPr marL="0" indent="0">
              <a:buNone/>
            </a:pPr>
            <a:r>
              <a:rPr lang="en-US" sz="1500" dirty="0">
                <a:solidFill>
                  <a:schemeClr val="tx1"/>
                </a:solidFill>
              </a:rPr>
              <a:t>* Note these findings are based on the work in our setting by an external entity to the clinical care with no bias. The work is meant to inform other clinical settings of the need for tailoring and some issues encountered. The team believes the patient profile is universal, but acknowledges, the other information may be slightly different by healthcare setting given differences in site and program set up. *</a:t>
            </a:r>
          </a:p>
          <a:p>
            <a:pPr marL="0" indent="0">
              <a:buNone/>
            </a:pPr>
            <a:endParaRPr lang="en-US" dirty="0">
              <a:solidFill>
                <a:srgbClr val="0563C1"/>
              </a:solidFill>
            </a:endParaRPr>
          </a:p>
          <a:p>
            <a:r>
              <a:rPr lang="en-US" dirty="0">
                <a:solidFill>
                  <a:srgbClr val="0563C1"/>
                </a:solidFill>
                <a:hlinkClick r:id="rId2"/>
              </a:rPr>
              <a:t>Janice.williams@atriumhealth.org</a:t>
            </a:r>
            <a:r>
              <a:rPr lang="en-US" dirty="0">
                <a:solidFill>
                  <a:srgbClr val="0563C1"/>
                </a:solidFill>
              </a:rPr>
              <a:t> </a:t>
            </a:r>
            <a:r>
              <a:rPr lang="en-US" dirty="0">
                <a:solidFill>
                  <a:schemeClr val="tx1"/>
                </a:solidFill>
              </a:rPr>
              <a:t>704-208-6428</a:t>
            </a:r>
          </a:p>
        </p:txBody>
      </p:sp>
      <p:sp>
        <p:nvSpPr>
          <p:cNvPr id="3" name="Title 2">
            <a:extLst>
              <a:ext uri="{FF2B5EF4-FFF2-40B4-BE49-F238E27FC236}">
                <a16:creationId xmlns:a16="http://schemas.microsoft.com/office/drawing/2014/main" id="{C9FB811A-6293-4AC6-CB35-9443A39A3131}"/>
              </a:ext>
            </a:extLst>
          </p:cNvPr>
          <p:cNvSpPr>
            <a:spLocks noGrp="1"/>
          </p:cNvSpPr>
          <p:nvPr>
            <p:ph type="title"/>
          </p:nvPr>
        </p:nvSpPr>
        <p:spPr/>
        <p:txBody>
          <a:bodyPr/>
          <a:lstStyle/>
          <a:p>
            <a:r>
              <a:rPr lang="en-US" dirty="0"/>
              <a:t>Conclusions </a:t>
            </a:r>
          </a:p>
        </p:txBody>
      </p:sp>
    </p:spTree>
    <p:extLst>
      <p:ext uri="{BB962C8B-B14F-4D97-AF65-F5344CB8AC3E}">
        <p14:creationId xmlns:p14="http://schemas.microsoft.com/office/powerpoint/2010/main" val="404751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A0700C-93E8-E4CE-95EE-222B6E8F2CDE}"/>
              </a:ext>
            </a:extLst>
          </p:cNvPr>
          <p:cNvSpPr>
            <a:spLocks noGrp="1"/>
          </p:cNvSpPr>
          <p:nvPr>
            <p:ph idx="1"/>
          </p:nvPr>
        </p:nvSpPr>
        <p:spPr>
          <a:xfrm>
            <a:off x="195943" y="1484671"/>
            <a:ext cx="8788902" cy="4692292"/>
          </a:xfrm>
        </p:spPr>
        <p:txBody>
          <a:bodyPr>
            <a:normAutofit fontScale="92500" lnSpcReduction="20000"/>
          </a:bodyPr>
          <a:lstStyle/>
          <a:p>
            <a:pPr marL="0" marR="0">
              <a:lnSpc>
                <a:spcPct val="106000"/>
              </a:lnSpc>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Background</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Substance use is under reported when present in incidents resulting in severe injury or fatal outcomes. Currently in the local community, impaired crashes are reported as 14%  of total crashes, yet when </a:t>
            </a:r>
            <a:r>
              <a:rPr 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compared to blood analysis of MVC’s in that community 50-61% are substance positive</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SBIRT is a known evidenced based intervention, especially promoted in healthcare settings. </a:t>
            </a:r>
          </a:p>
          <a:p>
            <a:pPr marL="0" marR="0">
              <a:lnSpc>
                <a:spcPct val="106000"/>
              </a:lnSpc>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Methods:</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 trauma one center over the past two decades has implemented SBIRT in different departments and collected barriers, facilitators, staff needs, patient profiles, and outcomes. </a:t>
            </a:r>
            <a:endParaRPr lang="en-US" sz="1800" dirty="0">
              <a:effectLst/>
              <a:latin typeface="Calibri" panose="020F0502020204030204" pitchFamily="34" charset="0"/>
              <a:ea typeface="Calibri" panose="020F0502020204030204" pitchFamily="34" charset="0"/>
            </a:endParaRPr>
          </a:p>
          <a:p>
            <a:pPr marL="0" marR="0">
              <a:lnSpc>
                <a:spcPct val="106000"/>
              </a:lnSpc>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Results:</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Emergency Room implementation is successful when specific staff, timing, patient profile, and treatment access tuning is attained to and is to date the most successful cost savings and satisfaction outcome setting with $700,000 saving in a year compared to traditional case management support.  Trauma inpatients are in an early stage of change process and so harm planning and counseling bedside is more applicable since less than 1% qualify or accept a treatment referral and patients as an aggregate present with a lower readiness to change indicator.  In both settings,  provider and patient interest is high in adoption -</a:t>
            </a:r>
            <a:r>
              <a:rPr 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if </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help in translation support</a:t>
            </a:r>
            <a:r>
              <a:rPr 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and program development is provided. </a:t>
            </a:r>
            <a:endParaRPr lang="en-US" sz="1800" dirty="0">
              <a:effectLst/>
              <a:latin typeface="Calibri" panose="020F0502020204030204" pitchFamily="34" charset="0"/>
              <a:ea typeface="Calibri" panose="020F0502020204030204" pitchFamily="34" charset="0"/>
            </a:endParaRPr>
          </a:p>
          <a:p>
            <a:pPr marL="0" marR="0">
              <a:lnSpc>
                <a:spcPct val="106000"/>
              </a:lnSpc>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Conclusion</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When SBIRT </a:t>
            </a:r>
            <a:r>
              <a:rPr 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is </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adopted with tailored support to patients, setting, and providers, it can be successful in a variety of settings with different but positive outcomes. But more </a:t>
            </a:r>
            <a:r>
              <a:rPr 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program and patient support </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data needs to be collected related to implementation science </a:t>
            </a:r>
            <a:r>
              <a:rPr 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if there is to be</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widespread </a:t>
            </a:r>
            <a:r>
              <a:rPr 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adoption with positive outcomes</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without dedicated site administrative staff. </a:t>
            </a:r>
            <a:endParaRPr lang="en-US" sz="1800" dirty="0">
              <a:effectLst/>
              <a:latin typeface="Calibri" panose="020F0502020204030204" pitchFamily="34" charset="0"/>
              <a:ea typeface="Calibri" panose="020F0502020204030204" pitchFamily="34" charset="0"/>
            </a:endParaRPr>
          </a:p>
          <a:p>
            <a:pPr marL="0" indent="0">
              <a:buNone/>
            </a:pPr>
            <a:endParaRPr lang="en-US" dirty="0"/>
          </a:p>
        </p:txBody>
      </p:sp>
      <p:sp>
        <p:nvSpPr>
          <p:cNvPr id="3" name="Title 2">
            <a:extLst>
              <a:ext uri="{FF2B5EF4-FFF2-40B4-BE49-F238E27FC236}">
                <a16:creationId xmlns:a16="http://schemas.microsoft.com/office/drawing/2014/main" id="{87B0FE1C-C4D9-F44D-2834-ECCC4A9F2691}"/>
              </a:ext>
            </a:extLst>
          </p:cNvPr>
          <p:cNvSpPr>
            <a:spLocks noGrp="1"/>
          </p:cNvSpPr>
          <p:nvPr>
            <p:ph type="title"/>
          </p:nvPr>
        </p:nvSpPr>
        <p:spPr/>
        <p:txBody>
          <a:bodyPr/>
          <a:lstStyle/>
          <a:p>
            <a:r>
              <a:rPr lang="en-US" dirty="0"/>
              <a:t> Abstract </a:t>
            </a:r>
          </a:p>
        </p:txBody>
      </p:sp>
    </p:spTree>
    <p:extLst>
      <p:ext uri="{BB962C8B-B14F-4D97-AF65-F5344CB8AC3E}">
        <p14:creationId xmlns:p14="http://schemas.microsoft.com/office/powerpoint/2010/main" val="2812642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42D98D2-D4FC-156E-3E75-A06E6DBEB77D}"/>
              </a:ext>
            </a:extLst>
          </p:cNvPr>
          <p:cNvSpPr>
            <a:spLocks noGrp="1"/>
          </p:cNvSpPr>
          <p:nvPr>
            <p:ph idx="1"/>
          </p:nvPr>
        </p:nvSpPr>
        <p:spPr/>
        <p:txBody>
          <a:bodyPr/>
          <a:lstStyle/>
          <a:p>
            <a:r>
              <a:rPr lang="en-US" dirty="0"/>
              <a:t> SBIRT is heavily promoted in hospitals by the Emergency Physicians association and the American College of Surgeons, among others. </a:t>
            </a:r>
          </a:p>
          <a:p>
            <a:r>
              <a:rPr lang="en-US" dirty="0"/>
              <a:t>Kits and guidance have been developed and structured research of outcomes has been heavily assessed.</a:t>
            </a:r>
          </a:p>
          <a:p>
            <a:r>
              <a:rPr lang="en-US" dirty="0"/>
              <a:t>Widespread adoption is hindered by limited tailored support and dedicated program development time based on site and patient needs.</a:t>
            </a:r>
          </a:p>
          <a:p>
            <a:r>
              <a:rPr lang="en-US" dirty="0"/>
              <a:t>Grants allowed a hospital in NC to provide dedicated staff time to implement SBIRT and tackle tailoring for efficacy. </a:t>
            </a:r>
          </a:p>
          <a:p>
            <a:r>
              <a:rPr lang="en-US" dirty="0"/>
              <a:t>Results will be presented based on implementation in the same hospital’s Emergency Room and Trauma Floor to inform others of potential barriers and facilitators based on differing staff, site, and patient variables. </a:t>
            </a:r>
          </a:p>
          <a:p>
            <a:pPr marL="342882" lvl="1" indent="0">
              <a:buNone/>
            </a:pPr>
            <a:endParaRPr lang="en-US" dirty="0"/>
          </a:p>
        </p:txBody>
      </p:sp>
      <p:sp>
        <p:nvSpPr>
          <p:cNvPr id="3" name="Title 2">
            <a:extLst>
              <a:ext uri="{FF2B5EF4-FFF2-40B4-BE49-F238E27FC236}">
                <a16:creationId xmlns:a16="http://schemas.microsoft.com/office/drawing/2014/main" id="{CDA02364-92EA-ED38-E4B3-45C71D3A932B}"/>
              </a:ext>
            </a:extLst>
          </p:cNvPr>
          <p:cNvSpPr>
            <a:spLocks noGrp="1"/>
          </p:cNvSpPr>
          <p:nvPr>
            <p:ph type="title"/>
          </p:nvPr>
        </p:nvSpPr>
        <p:spPr/>
        <p:txBody>
          <a:bodyPr/>
          <a:lstStyle/>
          <a:p>
            <a:r>
              <a:rPr lang="en-US" dirty="0"/>
              <a:t>Background  </a:t>
            </a:r>
          </a:p>
        </p:txBody>
      </p:sp>
    </p:spTree>
    <p:extLst>
      <p:ext uri="{BB962C8B-B14F-4D97-AF65-F5344CB8AC3E}">
        <p14:creationId xmlns:p14="http://schemas.microsoft.com/office/powerpoint/2010/main" val="1425496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A0700C-93E8-E4CE-95EE-222B6E8F2CDE}"/>
              </a:ext>
            </a:extLst>
          </p:cNvPr>
          <p:cNvSpPr>
            <a:spLocks noGrp="1"/>
          </p:cNvSpPr>
          <p:nvPr>
            <p:ph idx="1"/>
          </p:nvPr>
        </p:nvSpPr>
        <p:spPr/>
        <p:txBody>
          <a:bodyPr/>
          <a:lstStyle/>
          <a:p>
            <a:r>
              <a:rPr lang="en-US" dirty="0"/>
              <a:t>200 ED patients over a year account for 79% of our repeat visits. A high percentage are substance users. </a:t>
            </a:r>
          </a:p>
          <a:p>
            <a:r>
              <a:rPr lang="en-US" dirty="0"/>
              <a:t>1500 yearly report to this ED with a diagnosed alcohol use disorder</a:t>
            </a:r>
          </a:p>
          <a:p>
            <a:r>
              <a:rPr lang="en-US" dirty="0"/>
              <a:t>249 patient visits were coded as opioid specific overdoses</a:t>
            </a:r>
          </a:p>
          <a:p>
            <a:r>
              <a:rPr lang="en-US" dirty="0"/>
              <a:t> 1882 were given naloxone upon arrival as an indication of overdose related visit reason</a:t>
            </a:r>
          </a:p>
          <a:p>
            <a:r>
              <a:rPr lang="en-US" dirty="0"/>
              <a:t> 1627 were admitted for further behavioral assessment. </a:t>
            </a:r>
          </a:p>
          <a:p>
            <a:pPr marL="0" indent="0">
              <a:buNone/>
            </a:pPr>
            <a:r>
              <a:rPr lang="en-US" dirty="0"/>
              <a:t>Summary – there is a high percentage of ED visits already known to have a substance use problem. </a:t>
            </a:r>
          </a:p>
          <a:p>
            <a:pPr marL="0" indent="0">
              <a:buNone/>
            </a:pPr>
            <a:r>
              <a:rPr lang="en-US" dirty="0"/>
              <a:t>	 </a:t>
            </a:r>
          </a:p>
        </p:txBody>
      </p:sp>
      <p:sp>
        <p:nvSpPr>
          <p:cNvPr id="3" name="Title 2">
            <a:extLst>
              <a:ext uri="{FF2B5EF4-FFF2-40B4-BE49-F238E27FC236}">
                <a16:creationId xmlns:a16="http://schemas.microsoft.com/office/drawing/2014/main" id="{87B0FE1C-C4D9-F44D-2834-ECCC4A9F2691}"/>
              </a:ext>
            </a:extLst>
          </p:cNvPr>
          <p:cNvSpPr>
            <a:spLocks noGrp="1"/>
          </p:cNvSpPr>
          <p:nvPr>
            <p:ph type="title"/>
          </p:nvPr>
        </p:nvSpPr>
        <p:spPr/>
        <p:txBody>
          <a:bodyPr/>
          <a:lstStyle/>
          <a:p>
            <a:r>
              <a:rPr lang="en-US" dirty="0"/>
              <a:t>ED need – at site prior to initial time of work</a:t>
            </a:r>
          </a:p>
        </p:txBody>
      </p:sp>
      <p:graphicFrame>
        <p:nvGraphicFramePr>
          <p:cNvPr id="4" name="Chart 3">
            <a:extLst>
              <a:ext uri="{FF2B5EF4-FFF2-40B4-BE49-F238E27FC236}">
                <a16:creationId xmlns:a16="http://schemas.microsoft.com/office/drawing/2014/main" id="{50AA2FF8-822B-4F1B-BF02-67DEE3792196}"/>
              </a:ext>
            </a:extLst>
          </p:cNvPr>
          <p:cNvGraphicFramePr/>
          <p:nvPr>
            <p:extLst>
              <p:ext uri="{D42A27DB-BD31-4B8C-83A1-F6EECF244321}">
                <p14:modId xmlns:p14="http://schemas.microsoft.com/office/powerpoint/2010/main" val="2328876958"/>
              </p:ext>
            </p:extLst>
          </p:nvPr>
        </p:nvGraphicFramePr>
        <p:xfrm>
          <a:off x="2015613" y="4955457"/>
          <a:ext cx="3510115" cy="17108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5070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E43BF95-EA32-BB55-4748-4F44D62B6726}"/>
              </a:ext>
            </a:extLst>
          </p:cNvPr>
          <p:cNvPicPr>
            <a:picLocks noGrp="1" noChangeAspect="1"/>
          </p:cNvPicPr>
          <p:nvPr>
            <p:ph idx="1"/>
          </p:nvPr>
        </p:nvPicPr>
        <p:blipFill>
          <a:blip r:embed="rId2"/>
          <a:stretch>
            <a:fillRect/>
          </a:stretch>
        </p:blipFill>
        <p:spPr>
          <a:xfrm>
            <a:off x="177006" y="1468562"/>
            <a:ext cx="8789987" cy="3920876"/>
          </a:xfrm>
        </p:spPr>
      </p:pic>
      <p:sp>
        <p:nvSpPr>
          <p:cNvPr id="3" name="Title 2">
            <a:extLst>
              <a:ext uri="{FF2B5EF4-FFF2-40B4-BE49-F238E27FC236}">
                <a16:creationId xmlns:a16="http://schemas.microsoft.com/office/drawing/2014/main" id="{12570539-EBBD-497E-A83A-A63814273C3A}"/>
              </a:ext>
            </a:extLst>
          </p:cNvPr>
          <p:cNvSpPr>
            <a:spLocks noGrp="1"/>
          </p:cNvSpPr>
          <p:nvPr>
            <p:ph type="title"/>
          </p:nvPr>
        </p:nvSpPr>
        <p:spPr/>
        <p:txBody>
          <a:bodyPr/>
          <a:lstStyle/>
          <a:p>
            <a:r>
              <a:rPr lang="en-US" dirty="0"/>
              <a:t>Trauma need at site- “ under reported”  </a:t>
            </a:r>
          </a:p>
        </p:txBody>
      </p:sp>
      <p:sp>
        <p:nvSpPr>
          <p:cNvPr id="6" name="TextBox 5">
            <a:extLst>
              <a:ext uri="{FF2B5EF4-FFF2-40B4-BE49-F238E27FC236}">
                <a16:creationId xmlns:a16="http://schemas.microsoft.com/office/drawing/2014/main" id="{83FEF904-40A7-1CDB-193D-7F2F32FB7057}"/>
              </a:ext>
            </a:extLst>
          </p:cNvPr>
          <p:cNvSpPr txBox="1"/>
          <p:nvPr/>
        </p:nvSpPr>
        <p:spPr>
          <a:xfrm>
            <a:off x="394149" y="5588350"/>
            <a:ext cx="6173799" cy="923330"/>
          </a:xfrm>
          <a:prstGeom prst="rect">
            <a:avLst/>
          </a:prstGeom>
          <a:noFill/>
        </p:spPr>
        <p:txBody>
          <a:bodyPr wrap="square" rtlCol="0">
            <a:spAutoFit/>
          </a:bodyPr>
          <a:lstStyle/>
          <a:p>
            <a:r>
              <a:rPr lang="en-US" dirty="0"/>
              <a:t>14% of MVC’s say “ impaired related”  in DMV reports. </a:t>
            </a:r>
          </a:p>
          <a:p>
            <a:r>
              <a:rPr lang="en-US" dirty="0"/>
              <a:t>2022 Local Trauma Center data, 49% not tested at all. So small numbers already. </a:t>
            </a:r>
          </a:p>
        </p:txBody>
      </p:sp>
    </p:spTree>
    <p:extLst>
      <p:ext uri="{BB962C8B-B14F-4D97-AF65-F5344CB8AC3E}">
        <p14:creationId xmlns:p14="http://schemas.microsoft.com/office/powerpoint/2010/main" val="3725919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Trauma floor need- under collected- NHTSA funded study 2019-2021- Our site</a:t>
            </a:r>
          </a:p>
        </p:txBody>
      </p:sp>
      <p:sp>
        <p:nvSpPr>
          <p:cNvPr id="3" name="Content Placeholder 2"/>
          <p:cNvSpPr>
            <a:spLocks noGrp="1"/>
          </p:cNvSpPr>
          <p:nvPr>
            <p:ph idx="1"/>
          </p:nvPr>
        </p:nvSpPr>
        <p:spPr>
          <a:xfrm>
            <a:off x="475594" y="2103541"/>
            <a:ext cx="8229600" cy="3322154"/>
          </a:xfrm>
        </p:spPr>
        <p:txBody>
          <a:bodyPr/>
          <a:lstStyle/>
          <a:p>
            <a:pPr marL="0" indent="0" algn="ctr">
              <a:buNone/>
            </a:pPr>
            <a:r>
              <a:rPr lang="en-US" sz="2700" dirty="0">
                <a:solidFill>
                  <a:schemeClr val="tx1"/>
                </a:solidFill>
                <a:latin typeface="Arial Rounded MT Bold" panose="020F0704030504030204" pitchFamily="34" charset="0"/>
              </a:rPr>
              <a:t> </a:t>
            </a:r>
          </a:p>
          <a:p>
            <a:pPr marL="0" indent="0" algn="ctr">
              <a:buNone/>
            </a:pPr>
            <a:endParaRPr lang="en-US" sz="2700" dirty="0"/>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p:txBody>
      </p:sp>
      <p:pic>
        <p:nvPicPr>
          <p:cNvPr id="5" name="Picture 4">
            <a:extLst>
              <a:ext uri="{FF2B5EF4-FFF2-40B4-BE49-F238E27FC236}">
                <a16:creationId xmlns:a16="http://schemas.microsoft.com/office/drawing/2014/main" id="{DBC954DD-78FB-4D67-8515-A0DC7761C2F9}"/>
              </a:ext>
            </a:extLst>
          </p:cNvPr>
          <p:cNvPicPr>
            <a:picLocks noChangeAspect="1"/>
          </p:cNvPicPr>
          <p:nvPr/>
        </p:nvPicPr>
        <p:blipFill>
          <a:blip r:embed="rId2"/>
          <a:stretch>
            <a:fillRect/>
          </a:stretch>
        </p:blipFill>
        <p:spPr>
          <a:xfrm>
            <a:off x="383404" y="1560416"/>
            <a:ext cx="8229600" cy="4064611"/>
          </a:xfrm>
          <a:prstGeom prst="rect">
            <a:avLst/>
          </a:prstGeom>
        </p:spPr>
      </p:pic>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6D46E22C-90F6-041A-98AD-FEFA88ED883D}"/>
                  </a:ext>
                </a:extLst>
              </p14:cNvPr>
              <p14:cNvContentPartPr/>
              <p14:nvPr/>
            </p14:nvContentPartPr>
            <p14:xfrm>
              <a:off x="1907284" y="4197391"/>
              <a:ext cx="270720" cy="25200"/>
            </p14:xfrm>
          </p:contentPart>
        </mc:Choice>
        <mc:Fallback xmlns="">
          <p:pic>
            <p:nvPicPr>
              <p:cNvPr id="6" name="Ink 5">
                <a:extLst>
                  <a:ext uri="{FF2B5EF4-FFF2-40B4-BE49-F238E27FC236}">
                    <a16:creationId xmlns:a16="http://schemas.microsoft.com/office/drawing/2014/main" id="{6D46E22C-90F6-041A-98AD-FEFA88ED883D}"/>
                  </a:ext>
                </a:extLst>
              </p:cNvPr>
              <p:cNvPicPr/>
              <p:nvPr/>
            </p:nvPicPr>
            <p:blipFill>
              <a:blip r:embed="rId4"/>
              <a:stretch>
                <a:fillRect/>
              </a:stretch>
            </p:blipFill>
            <p:spPr>
              <a:xfrm>
                <a:off x="1853644" y="4089391"/>
                <a:ext cx="378360" cy="24084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 name="Ink 6">
                <a:extLst>
                  <a:ext uri="{FF2B5EF4-FFF2-40B4-BE49-F238E27FC236}">
                    <a16:creationId xmlns:a16="http://schemas.microsoft.com/office/drawing/2014/main" id="{AA2D65AE-7FD8-AC9D-796D-02C1038D24D0}"/>
                  </a:ext>
                </a:extLst>
              </p14:cNvPr>
              <p14:cNvContentPartPr/>
              <p14:nvPr/>
            </p14:nvContentPartPr>
            <p14:xfrm>
              <a:off x="3330004" y="4233031"/>
              <a:ext cx="300240" cy="77400"/>
            </p14:xfrm>
          </p:contentPart>
        </mc:Choice>
        <mc:Fallback xmlns="">
          <p:pic>
            <p:nvPicPr>
              <p:cNvPr id="7" name="Ink 6">
                <a:extLst>
                  <a:ext uri="{FF2B5EF4-FFF2-40B4-BE49-F238E27FC236}">
                    <a16:creationId xmlns:a16="http://schemas.microsoft.com/office/drawing/2014/main" id="{AA2D65AE-7FD8-AC9D-796D-02C1038D24D0}"/>
                  </a:ext>
                </a:extLst>
              </p:cNvPr>
              <p:cNvPicPr/>
              <p:nvPr/>
            </p:nvPicPr>
            <p:blipFill>
              <a:blip r:embed="rId6"/>
              <a:stretch>
                <a:fillRect/>
              </a:stretch>
            </p:blipFill>
            <p:spPr>
              <a:xfrm>
                <a:off x="3276004" y="4125391"/>
                <a:ext cx="407880" cy="2930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8" name="Ink 7">
                <a:extLst>
                  <a:ext uri="{FF2B5EF4-FFF2-40B4-BE49-F238E27FC236}">
                    <a16:creationId xmlns:a16="http://schemas.microsoft.com/office/drawing/2014/main" id="{85C92BB7-9A5B-D3F9-8AB2-DE6B96D32C2A}"/>
                  </a:ext>
                </a:extLst>
              </p14:cNvPr>
              <p14:cNvContentPartPr/>
              <p14:nvPr/>
            </p14:nvContentPartPr>
            <p14:xfrm>
              <a:off x="4752004" y="4278391"/>
              <a:ext cx="245880" cy="360"/>
            </p14:xfrm>
          </p:contentPart>
        </mc:Choice>
        <mc:Fallback xmlns="">
          <p:pic>
            <p:nvPicPr>
              <p:cNvPr id="8" name="Ink 7">
                <a:extLst>
                  <a:ext uri="{FF2B5EF4-FFF2-40B4-BE49-F238E27FC236}">
                    <a16:creationId xmlns:a16="http://schemas.microsoft.com/office/drawing/2014/main" id="{85C92BB7-9A5B-D3F9-8AB2-DE6B96D32C2A}"/>
                  </a:ext>
                </a:extLst>
              </p:cNvPr>
              <p:cNvPicPr/>
              <p:nvPr/>
            </p:nvPicPr>
            <p:blipFill>
              <a:blip r:embed="rId8"/>
              <a:stretch>
                <a:fillRect/>
              </a:stretch>
            </p:blipFill>
            <p:spPr>
              <a:xfrm>
                <a:off x="4698364" y="4170391"/>
                <a:ext cx="35352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 name="Ink 8">
                <a:extLst>
                  <a:ext uri="{FF2B5EF4-FFF2-40B4-BE49-F238E27FC236}">
                    <a16:creationId xmlns:a16="http://schemas.microsoft.com/office/drawing/2014/main" id="{39740434-D186-D2A3-F15D-A0663DD071DF}"/>
                  </a:ext>
                </a:extLst>
              </p14:cNvPr>
              <p14:cNvContentPartPr/>
              <p14:nvPr/>
            </p14:nvContentPartPr>
            <p14:xfrm>
              <a:off x="6140884" y="4233031"/>
              <a:ext cx="218520" cy="11880"/>
            </p14:xfrm>
          </p:contentPart>
        </mc:Choice>
        <mc:Fallback xmlns="">
          <p:pic>
            <p:nvPicPr>
              <p:cNvPr id="9" name="Ink 8">
                <a:extLst>
                  <a:ext uri="{FF2B5EF4-FFF2-40B4-BE49-F238E27FC236}">
                    <a16:creationId xmlns:a16="http://schemas.microsoft.com/office/drawing/2014/main" id="{39740434-D186-D2A3-F15D-A0663DD071DF}"/>
                  </a:ext>
                </a:extLst>
              </p:cNvPr>
              <p:cNvPicPr/>
              <p:nvPr/>
            </p:nvPicPr>
            <p:blipFill>
              <a:blip r:embed="rId10"/>
              <a:stretch>
                <a:fillRect/>
              </a:stretch>
            </p:blipFill>
            <p:spPr>
              <a:xfrm>
                <a:off x="6086884" y="4125391"/>
                <a:ext cx="326160" cy="22752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0" name="Ink 9">
                <a:extLst>
                  <a:ext uri="{FF2B5EF4-FFF2-40B4-BE49-F238E27FC236}">
                    <a16:creationId xmlns:a16="http://schemas.microsoft.com/office/drawing/2014/main" id="{0BE4DEEC-781A-9869-BB4E-0799EC7B4B62}"/>
                  </a:ext>
                </a:extLst>
              </p14:cNvPr>
              <p14:cNvContentPartPr/>
              <p14:nvPr/>
            </p14:nvContentPartPr>
            <p14:xfrm>
              <a:off x="7484044" y="4266871"/>
              <a:ext cx="215280" cy="12240"/>
            </p14:xfrm>
          </p:contentPart>
        </mc:Choice>
        <mc:Fallback xmlns="">
          <p:pic>
            <p:nvPicPr>
              <p:cNvPr id="10" name="Ink 9">
                <a:extLst>
                  <a:ext uri="{FF2B5EF4-FFF2-40B4-BE49-F238E27FC236}">
                    <a16:creationId xmlns:a16="http://schemas.microsoft.com/office/drawing/2014/main" id="{0BE4DEEC-781A-9869-BB4E-0799EC7B4B62}"/>
                  </a:ext>
                </a:extLst>
              </p:cNvPr>
              <p:cNvPicPr/>
              <p:nvPr/>
            </p:nvPicPr>
            <p:blipFill>
              <a:blip r:embed="rId12"/>
              <a:stretch>
                <a:fillRect/>
              </a:stretch>
            </p:blipFill>
            <p:spPr>
              <a:xfrm>
                <a:off x="7430044" y="4158871"/>
                <a:ext cx="322920" cy="22788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1" name="Ink 10">
                <a:extLst>
                  <a:ext uri="{FF2B5EF4-FFF2-40B4-BE49-F238E27FC236}">
                    <a16:creationId xmlns:a16="http://schemas.microsoft.com/office/drawing/2014/main" id="{5EFEA123-CDE1-ECEC-5057-0A38A7F37076}"/>
                  </a:ext>
                </a:extLst>
              </p14:cNvPr>
              <p14:cNvContentPartPr/>
              <p14:nvPr/>
            </p14:nvContentPartPr>
            <p14:xfrm>
              <a:off x="394924" y="2051791"/>
              <a:ext cx="626400" cy="189000"/>
            </p14:xfrm>
          </p:contentPart>
        </mc:Choice>
        <mc:Fallback xmlns="">
          <p:pic>
            <p:nvPicPr>
              <p:cNvPr id="11" name="Ink 10">
                <a:extLst>
                  <a:ext uri="{FF2B5EF4-FFF2-40B4-BE49-F238E27FC236}">
                    <a16:creationId xmlns:a16="http://schemas.microsoft.com/office/drawing/2014/main" id="{5EFEA123-CDE1-ECEC-5057-0A38A7F37076}"/>
                  </a:ext>
                </a:extLst>
              </p:cNvPr>
              <p:cNvPicPr/>
              <p:nvPr/>
            </p:nvPicPr>
            <p:blipFill>
              <a:blip r:embed="rId14"/>
              <a:stretch>
                <a:fillRect/>
              </a:stretch>
            </p:blipFill>
            <p:spPr>
              <a:xfrm>
                <a:off x="340924" y="1943791"/>
                <a:ext cx="734040" cy="40464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2" name="Ink 11">
                <a:extLst>
                  <a:ext uri="{FF2B5EF4-FFF2-40B4-BE49-F238E27FC236}">
                    <a16:creationId xmlns:a16="http://schemas.microsoft.com/office/drawing/2014/main" id="{D77D2DE5-FA7D-D59C-E35A-1CDCA778FD33}"/>
                  </a:ext>
                </a:extLst>
              </p14:cNvPr>
              <p14:cNvContentPartPr/>
              <p14:nvPr/>
            </p14:nvContentPartPr>
            <p14:xfrm>
              <a:off x="394924" y="2290831"/>
              <a:ext cx="759600" cy="69120"/>
            </p14:xfrm>
          </p:contentPart>
        </mc:Choice>
        <mc:Fallback xmlns="">
          <p:pic>
            <p:nvPicPr>
              <p:cNvPr id="12" name="Ink 11">
                <a:extLst>
                  <a:ext uri="{FF2B5EF4-FFF2-40B4-BE49-F238E27FC236}">
                    <a16:creationId xmlns:a16="http://schemas.microsoft.com/office/drawing/2014/main" id="{D77D2DE5-FA7D-D59C-E35A-1CDCA778FD33}"/>
                  </a:ext>
                </a:extLst>
              </p:cNvPr>
              <p:cNvPicPr/>
              <p:nvPr/>
            </p:nvPicPr>
            <p:blipFill>
              <a:blip r:embed="rId16"/>
              <a:stretch>
                <a:fillRect/>
              </a:stretch>
            </p:blipFill>
            <p:spPr>
              <a:xfrm>
                <a:off x="340924" y="2182831"/>
                <a:ext cx="867240" cy="28476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3" name="Ink 12">
                <a:extLst>
                  <a:ext uri="{FF2B5EF4-FFF2-40B4-BE49-F238E27FC236}">
                    <a16:creationId xmlns:a16="http://schemas.microsoft.com/office/drawing/2014/main" id="{377A1DE1-310D-5EFE-589C-6C4565C93252}"/>
                  </a:ext>
                </a:extLst>
              </p14:cNvPr>
              <p14:cNvContentPartPr/>
              <p14:nvPr/>
            </p14:nvContentPartPr>
            <p14:xfrm>
              <a:off x="383404" y="2415391"/>
              <a:ext cx="771840" cy="58320"/>
            </p14:xfrm>
          </p:contentPart>
        </mc:Choice>
        <mc:Fallback xmlns="">
          <p:pic>
            <p:nvPicPr>
              <p:cNvPr id="13" name="Ink 12">
                <a:extLst>
                  <a:ext uri="{FF2B5EF4-FFF2-40B4-BE49-F238E27FC236}">
                    <a16:creationId xmlns:a16="http://schemas.microsoft.com/office/drawing/2014/main" id="{377A1DE1-310D-5EFE-589C-6C4565C93252}"/>
                  </a:ext>
                </a:extLst>
              </p:cNvPr>
              <p:cNvPicPr/>
              <p:nvPr/>
            </p:nvPicPr>
            <p:blipFill>
              <a:blip r:embed="rId18"/>
              <a:stretch>
                <a:fillRect/>
              </a:stretch>
            </p:blipFill>
            <p:spPr>
              <a:xfrm>
                <a:off x="329404" y="2307751"/>
                <a:ext cx="879480" cy="27396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4" name="Ink 13">
                <a:extLst>
                  <a:ext uri="{FF2B5EF4-FFF2-40B4-BE49-F238E27FC236}">
                    <a16:creationId xmlns:a16="http://schemas.microsoft.com/office/drawing/2014/main" id="{91D9C1CF-1670-9705-EBD4-B9CD65052FB3}"/>
                  </a:ext>
                </a:extLst>
              </p14:cNvPr>
              <p14:cNvContentPartPr/>
              <p14:nvPr/>
            </p14:nvContentPartPr>
            <p14:xfrm>
              <a:off x="2742844" y="1737871"/>
              <a:ext cx="360" cy="360"/>
            </p14:xfrm>
          </p:contentPart>
        </mc:Choice>
        <mc:Fallback xmlns="">
          <p:pic>
            <p:nvPicPr>
              <p:cNvPr id="14" name="Ink 13">
                <a:extLst>
                  <a:ext uri="{FF2B5EF4-FFF2-40B4-BE49-F238E27FC236}">
                    <a16:creationId xmlns:a16="http://schemas.microsoft.com/office/drawing/2014/main" id="{91D9C1CF-1670-9705-EBD4-B9CD65052FB3}"/>
                  </a:ext>
                </a:extLst>
              </p:cNvPr>
              <p:cNvPicPr/>
              <p:nvPr/>
            </p:nvPicPr>
            <p:blipFill>
              <a:blip r:embed="rId20"/>
              <a:stretch>
                <a:fillRect/>
              </a:stretch>
            </p:blipFill>
            <p:spPr>
              <a:xfrm>
                <a:off x="2707204" y="1666231"/>
                <a:ext cx="7200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5" name="Ink 14">
                <a:extLst>
                  <a:ext uri="{FF2B5EF4-FFF2-40B4-BE49-F238E27FC236}">
                    <a16:creationId xmlns:a16="http://schemas.microsoft.com/office/drawing/2014/main" id="{55B5D2FF-DCCC-61DA-4643-CCB45B5D53E7}"/>
                  </a:ext>
                </a:extLst>
              </p14:cNvPr>
              <p14:cNvContentPartPr/>
              <p14:nvPr/>
            </p14:nvContentPartPr>
            <p14:xfrm>
              <a:off x="1422004" y="1941271"/>
              <a:ext cx="360" cy="360"/>
            </p14:xfrm>
          </p:contentPart>
        </mc:Choice>
        <mc:Fallback xmlns="">
          <p:pic>
            <p:nvPicPr>
              <p:cNvPr id="15" name="Ink 14">
                <a:extLst>
                  <a:ext uri="{FF2B5EF4-FFF2-40B4-BE49-F238E27FC236}">
                    <a16:creationId xmlns:a16="http://schemas.microsoft.com/office/drawing/2014/main" id="{55B5D2FF-DCCC-61DA-4643-CCB45B5D53E7}"/>
                  </a:ext>
                </a:extLst>
              </p:cNvPr>
              <p:cNvPicPr/>
              <p:nvPr/>
            </p:nvPicPr>
            <p:blipFill>
              <a:blip r:embed="rId20"/>
              <a:stretch>
                <a:fillRect/>
              </a:stretch>
            </p:blipFill>
            <p:spPr>
              <a:xfrm>
                <a:off x="1386004" y="1869631"/>
                <a:ext cx="7200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6" name="Ink 15">
                <a:extLst>
                  <a:ext uri="{FF2B5EF4-FFF2-40B4-BE49-F238E27FC236}">
                    <a16:creationId xmlns:a16="http://schemas.microsoft.com/office/drawing/2014/main" id="{7C827DB4-4A86-9440-6DD5-55431FB8F334}"/>
                  </a:ext>
                </a:extLst>
              </p14:cNvPr>
              <p14:cNvContentPartPr/>
              <p14:nvPr/>
            </p14:nvContentPartPr>
            <p14:xfrm>
              <a:off x="1422004" y="1941271"/>
              <a:ext cx="360" cy="360"/>
            </p14:xfrm>
          </p:contentPart>
        </mc:Choice>
        <mc:Fallback xmlns="">
          <p:pic>
            <p:nvPicPr>
              <p:cNvPr id="16" name="Ink 15">
                <a:extLst>
                  <a:ext uri="{FF2B5EF4-FFF2-40B4-BE49-F238E27FC236}">
                    <a16:creationId xmlns:a16="http://schemas.microsoft.com/office/drawing/2014/main" id="{7C827DB4-4A86-9440-6DD5-55431FB8F334}"/>
                  </a:ext>
                </a:extLst>
              </p:cNvPr>
              <p:cNvPicPr/>
              <p:nvPr/>
            </p:nvPicPr>
            <p:blipFill>
              <a:blip r:embed="rId20"/>
              <a:stretch>
                <a:fillRect/>
              </a:stretch>
            </p:blipFill>
            <p:spPr>
              <a:xfrm>
                <a:off x="1386004" y="1869631"/>
                <a:ext cx="72000" cy="144000"/>
              </a:xfrm>
              <a:prstGeom prst="rect">
                <a:avLst/>
              </a:prstGeom>
            </p:spPr>
          </p:pic>
        </mc:Fallback>
      </mc:AlternateContent>
      <p:sp>
        <p:nvSpPr>
          <p:cNvPr id="4" name="TextBox 3">
            <a:extLst>
              <a:ext uri="{FF2B5EF4-FFF2-40B4-BE49-F238E27FC236}">
                <a16:creationId xmlns:a16="http://schemas.microsoft.com/office/drawing/2014/main" id="{ED267E2A-BF18-818B-6D3F-17D99B978666}"/>
              </a:ext>
            </a:extLst>
          </p:cNvPr>
          <p:cNvSpPr txBox="1"/>
          <p:nvPr/>
        </p:nvSpPr>
        <p:spPr>
          <a:xfrm>
            <a:off x="383404" y="5810865"/>
            <a:ext cx="5191486" cy="646331"/>
          </a:xfrm>
          <a:prstGeom prst="rect">
            <a:avLst/>
          </a:prstGeom>
          <a:noFill/>
        </p:spPr>
        <p:txBody>
          <a:bodyPr wrap="square" rtlCol="0">
            <a:spAutoFit/>
          </a:bodyPr>
          <a:lstStyle/>
          <a:p>
            <a:r>
              <a:rPr lang="en-US" dirty="0"/>
              <a:t>Same study, 39% of older adult falls- primarily alcohol. </a:t>
            </a:r>
          </a:p>
        </p:txBody>
      </p:sp>
    </p:spTree>
    <p:extLst>
      <p:ext uri="{BB962C8B-B14F-4D97-AF65-F5344CB8AC3E}">
        <p14:creationId xmlns:p14="http://schemas.microsoft.com/office/powerpoint/2010/main" val="2063359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1BCD243-FC7F-2047-F52E-5AA3428D7AE5}"/>
              </a:ext>
            </a:extLst>
          </p:cNvPr>
          <p:cNvSpPr>
            <a:spLocks noGrp="1"/>
          </p:cNvSpPr>
          <p:nvPr>
            <p:ph type="title"/>
          </p:nvPr>
        </p:nvSpPr>
        <p:spPr/>
        <p:txBody>
          <a:bodyPr/>
          <a:lstStyle/>
          <a:p>
            <a:r>
              <a:rPr lang="en-US" dirty="0"/>
              <a:t>Methods – Implementation </a:t>
            </a:r>
          </a:p>
        </p:txBody>
      </p:sp>
      <p:graphicFrame>
        <p:nvGraphicFramePr>
          <p:cNvPr id="5" name="Table 6">
            <a:extLst>
              <a:ext uri="{FF2B5EF4-FFF2-40B4-BE49-F238E27FC236}">
                <a16:creationId xmlns:a16="http://schemas.microsoft.com/office/drawing/2014/main" id="{A0BA8B93-6ACD-36AB-EEB3-D6F3CFF0B5C0}"/>
              </a:ext>
            </a:extLst>
          </p:cNvPr>
          <p:cNvGraphicFramePr>
            <a:graphicFrameLocks noGrp="1"/>
          </p:cNvGraphicFramePr>
          <p:nvPr>
            <p:ph idx="1"/>
            <p:extLst>
              <p:ext uri="{D42A27DB-BD31-4B8C-83A1-F6EECF244321}">
                <p14:modId xmlns:p14="http://schemas.microsoft.com/office/powerpoint/2010/main" val="1521664500"/>
              </p:ext>
            </p:extLst>
          </p:nvPr>
        </p:nvGraphicFramePr>
        <p:xfrm>
          <a:off x="-9832" y="1363647"/>
          <a:ext cx="9222658" cy="5552912"/>
        </p:xfrm>
        <a:graphic>
          <a:graphicData uri="http://schemas.openxmlformats.org/drawingml/2006/table">
            <a:tbl>
              <a:tblPr firstRow="1" bandRow="1">
                <a:tableStyleId>{5C22544A-7EE6-4342-B048-85BDC9FD1C3A}</a:tableStyleId>
              </a:tblPr>
              <a:tblGrid>
                <a:gridCol w="767454">
                  <a:extLst>
                    <a:ext uri="{9D8B030D-6E8A-4147-A177-3AD203B41FA5}">
                      <a16:colId xmlns:a16="http://schemas.microsoft.com/office/drawing/2014/main" val="792220478"/>
                    </a:ext>
                  </a:extLst>
                </a:gridCol>
                <a:gridCol w="3706204">
                  <a:extLst>
                    <a:ext uri="{9D8B030D-6E8A-4147-A177-3AD203B41FA5}">
                      <a16:colId xmlns:a16="http://schemas.microsoft.com/office/drawing/2014/main" val="2312752604"/>
                    </a:ext>
                  </a:extLst>
                </a:gridCol>
                <a:gridCol w="4749000">
                  <a:extLst>
                    <a:ext uri="{9D8B030D-6E8A-4147-A177-3AD203B41FA5}">
                      <a16:colId xmlns:a16="http://schemas.microsoft.com/office/drawing/2014/main" val="3756586541"/>
                    </a:ext>
                  </a:extLst>
                </a:gridCol>
              </a:tblGrid>
              <a:tr h="417821">
                <a:tc>
                  <a:txBody>
                    <a:bodyPr/>
                    <a:lstStyle/>
                    <a:p>
                      <a:endParaRPr lang="en-US" dirty="0"/>
                    </a:p>
                  </a:txBody>
                  <a:tcPr/>
                </a:tc>
                <a:tc>
                  <a:txBody>
                    <a:bodyPr/>
                    <a:lstStyle/>
                    <a:p>
                      <a:r>
                        <a:rPr lang="en-US" dirty="0"/>
                        <a:t>Emergency Room </a:t>
                      </a:r>
                    </a:p>
                  </a:txBody>
                  <a:tcPr/>
                </a:tc>
                <a:tc>
                  <a:txBody>
                    <a:bodyPr/>
                    <a:lstStyle/>
                    <a:p>
                      <a:r>
                        <a:rPr lang="en-US" dirty="0"/>
                        <a:t>Trauma Floor </a:t>
                      </a:r>
                    </a:p>
                  </a:txBody>
                  <a:tcPr/>
                </a:tc>
                <a:extLst>
                  <a:ext uri="{0D108BD9-81ED-4DB2-BD59-A6C34878D82A}">
                    <a16:rowId xmlns:a16="http://schemas.microsoft.com/office/drawing/2014/main" val="1842165561"/>
                  </a:ext>
                </a:extLst>
              </a:tr>
              <a:tr h="1285635">
                <a:tc>
                  <a:txBody>
                    <a:bodyPr/>
                    <a:lstStyle/>
                    <a:p>
                      <a:r>
                        <a:rPr lang="en-US" b="1" dirty="0"/>
                        <a:t>Need</a:t>
                      </a:r>
                      <a:r>
                        <a:rPr lang="en-US" dirty="0"/>
                        <a:t> </a:t>
                      </a:r>
                    </a:p>
                  </a:txBody>
                  <a:tcPr/>
                </a:tc>
                <a:tc>
                  <a:txBody>
                    <a:bodyPr/>
                    <a:lstStyle/>
                    <a:p>
                      <a:pPr marL="285750" indent="-285750">
                        <a:buFont typeface="Arial" panose="020B0604020202020204" pitchFamily="34" charset="0"/>
                        <a:buChar char="•"/>
                      </a:pPr>
                      <a:r>
                        <a:rPr lang="en-US" dirty="0"/>
                        <a:t>Many patients with SUD diagnosis – limited time for those not ( </a:t>
                      </a:r>
                      <a:r>
                        <a:rPr lang="en-US" dirty="0" err="1"/>
                        <a:t>ie</a:t>
                      </a:r>
                      <a:r>
                        <a:rPr lang="en-US" dirty="0"/>
                        <a:t> SBIRT)</a:t>
                      </a:r>
                    </a:p>
                    <a:p>
                      <a:pPr marL="285750" indent="-285750">
                        <a:buFont typeface="Arial" panose="020B0604020202020204" pitchFamily="34" charset="0"/>
                        <a:buChar char="•"/>
                      </a:pPr>
                      <a:r>
                        <a:rPr lang="en-US" dirty="0"/>
                        <a:t>High utilizers- so great cost saving potential if done correctly.  </a:t>
                      </a:r>
                    </a:p>
                    <a:p>
                      <a:pPr marL="285750" indent="-285750">
                        <a:buFont typeface="Arial" panose="020B0604020202020204" pitchFamily="34" charset="0"/>
                        <a:buChar char="•"/>
                      </a:pPr>
                      <a:r>
                        <a:rPr lang="en-US" dirty="0"/>
                        <a:t>Case management – discharge planners, don’t know SUD resources.</a:t>
                      </a:r>
                    </a:p>
                  </a:txBody>
                  <a:tcPr/>
                </a:tc>
                <a:tc>
                  <a:txBody>
                    <a:bodyPr/>
                    <a:lstStyle/>
                    <a:p>
                      <a:pPr marL="285750" indent="-285750">
                        <a:buFont typeface="Arial" panose="020B0604020202020204" pitchFamily="34" charset="0"/>
                        <a:buChar char="•"/>
                      </a:pPr>
                      <a:r>
                        <a:rPr lang="en-US" dirty="0"/>
                        <a:t>Positive use- 55% of drivers , 50% occupants MVC, 30% bikers, 55% pedestrians, 39% older adult falls ( NHTSA study)</a:t>
                      </a:r>
                    </a:p>
                    <a:p>
                      <a:pPr marL="285750" indent="-285750">
                        <a:buFont typeface="Arial" panose="020B0604020202020204" pitchFamily="34" charset="0"/>
                        <a:buChar char="•"/>
                      </a:pPr>
                      <a:r>
                        <a:rPr lang="en-US" dirty="0"/>
                        <a:t>Estimated 23%- 31% violence ( trauma registry data)</a:t>
                      </a:r>
                    </a:p>
                    <a:p>
                      <a:pPr marL="285750" indent="-285750">
                        <a:buFont typeface="Arial" panose="020B0604020202020204" pitchFamily="34" charset="0"/>
                        <a:buChar char="•"/>
                      </a:pPr>
                      <a:r>
                        <a:rPr lang="en-US" dirty="0"/>
                        <a:t>Need is for safety planning and MI counseling </a:t>
                      </a:r>
                    </a:p>
                    <a:p>
                      <a:pPr marL="0" indent="0">
                        <a:buFont typeface="Arial" panose="020B0604020202020204" pitchFamily="34" charset="0"/>
                        <a:buNone/>
                      </a:pPr>
                      <a:endParaRPr lang="en-US" dirty="0"/>
                    </a:p>
                  </a:txBody>
                  <a:tcPr/>
                </a:tc>
                <a:extLst>
                  <a:ext uri="{0D108BD9-81ED-4DB2-BD59-A6C34878D82A}">
                    <a16:rowId xmlns:a16="http://schemas.microsoft.com/office/drawing/2014/main" val="4245102481"/>
                  </a:ext>
                </a:extLst>
              </a:tr>
              <a:tr h="1864206">
                <a:tc>
                  <a:txBody>
                    <a:bodyPr/>
                    <a:lstStyle/>
                    <a:p>
                      <a:r>
                        <a:rPr lang="en-US" b="1" dirty="0"/>
                        <a:t>Patient Profile  </a:t>
                      </a:r>
                    </a:p>
                  </a:txBody>
                  <a:tcPr/>
                </a:tc>
                <a:tc>
                  <a:txBody>
                    <a:bodyPr/>
                    <a:lstStyle/>
                    <a:p>
                      <a:pPr marL="285750" indent="-285750">
                        <a:buFont typeface="Arial" panose="020B0604020202020204" pitchFamily="34" charset="0"/>
                        <a:buChar char="•"/>
                      </a:pPr>
                      <a:r>
                        <a:rPr lang="en-US" dirty="0"/>
                        <a:t>High formal addiction diagnosis and problem  </a:t>
                      </a:r>
                    </a:p>
                    <a:p>
                      <a:pPr marL="285750" indent="-285750">
                        <a:buFont typeface="Arial" panose="020B0604020202020204" pitchFamily="34" charset="0"/>
                        <a:buChar char="•"/>
                      </a:pPr>
                      <a:r>
                        <a:rPr lang="en-US" dirty="0"/>
                        <a:t>Nights and weekends presentation</a:t>
                      </a:r>
                    </a:p>
                    <a:p>
                      <a:pPr marL="285750" indent="-285750">
                        <a:buFont typeface="Arial" panose="020B0604020202020204" pitchFamily="34" charset="0"/>
                        <a:buChar char="•"/>
                      </a:pPr>
                      <a:r>
                        <a:rPr lang="en-US" dirty="0"/>
                        <a:t>Limited resources and support </a:t>
                      </a:r>
                    </a:p>
                    <a:p>
                      <a:pPr marL="285750" indent="-285750">
                        <a:buFont typeface="Arial" panose="020B0604020202020204" pitchFamily="34" charset="0"/>
                        <a:buChar char="•"/>
                      </a:pPr>
                      <a:r>
                        <a:rPr lang="en-US" dirty="0"/>
                        <a:t>Need to know resources for uninsured ( males) Medicaid managed, homeless.</a:t>
                      </a:r>
                    </a:p>
                    <a:p>
                      <a:pPr marL="285750" indent="-285750">
                        <a:buFont typeface="Arial" panose="020B0604020202020204" pitchFamily="34" charset="0"/>
                        <a:buChar char="•"/>
                      </a:pPr>
                      <a:r>
                        <a:rPr lang="en-US" dirty="0"/>
                        <a:t>Limited child exposure and only 10% own a vehicle. So identification is very far down the addiction profile to impact other risk areas. </a:t>
                      </a:r>
                    </a:p>
                  </a:txBody>
                  <a:tcPr/>
                </a:tc>
                <a:tc>
                  <a:txBody>
                    <a:bodyPr/>
                    <a:lstStyle/>
                    <a:p>
                      <a:pPr marL="285750" indent="-285750">
                        <a:buFont typeface="Arial" panose="020B0604020202020204" pitchFamily="34" charset="0"/>
                        <a:buChar char="•"/>
                      </a:pPr>
                      <a:r>
                        <a:rPr lang="en-US" dirty="0"/>
                        <a:t>Only road victims seen as of this presentation.</a:t>
                      </a:r>
                    </a:p>
                    <a:p>
                      <a:pPr marL="285750" indent="-285750">
                        <a:buFont typeface="Arial" panose="020B0604020202020204" pitchFamily="34" charset="0"/>
                        <a:buChar char="•"/>
                      </a:pPr>
                      <a:r>
                        <a:rPr lang="en-US" dirty="0"/>
                        <a:t>Lower addiction diagnosis criterion </a:t>
                      </a:r>
                    </a:p>
                    <a:p>
                      <a:pPr marL="285750" indent="-285750">
                        <a:buFont typeface="Arial" panose="020B0604020202020204" pitchFamily="34" charset="0"/>
                        <a:buChar char="•"/>
                      </a:pPr>
                      <a:r>
                        <a:rPr lang="en-US" dirty="0"/>
                        <a:t>Higher medical acuity – </a:t>
                      </a:r>
                      <a:r>
                        <a:rPr lang="en-US" dirty="0" err="1"/>
                        <a:t>ie</a:t>
                      </a:r>
                      <a:r>
                        <a:rPr lang="en-US" dirty="0"/>
                        <a:t> immediate referral not possible. </a:t>
                      </a:r>
                    </a:p>
                    <a:p>
                      <a:pPr marL="285750" indent="-285750">
                        <a:buFont typeface="Arial" panose="020B0604020202020204" pitchFamily="34" charset="0"/>
                        <a:buChar char="•"/>
                      </a:pPr>
                      <a:r>
                        <a:rPr lang="en-US" dirty="0"/>
                        <a:t>10% no use, 39% poly use with alcohol lead, 22% alcohol only, 9% poly with benzo’s as the lead. </a:t>
                      </a:r>
                    </a:p>
                    <a:p>
                      <a:pPr marL="285750" indent="-285750">
                        <a:buFont typeface="Arial" panose="020B0604020202020204" pitchFamily="34" charset="0"/>
                        <a:buChar char="•"/>
                      </a:pPr>
                      <a:r>
                        <a:rPr lang="en-US" dirty="0"/>
                        <a:t>38% don’t believe they have a problem,  74% said no other professional has ever mentioned use may be an issue. ( SBIRT not done elsewhere, first entry point). </a:t>
                      </a:r>
                    </a:p>
                    <a:p>
                      <a:pPr marL="285750" indent="-285750">
                        <a:buFont typeface="Arial" panose="020B0604020202020204" pitchFamily="34" charset="0"/>
                        <a:buChar char="•"/>
                      </a:pPr>
                      <a:endParaRPr lang="en-US" dirty="0"/>
                    </a:p>
                  </a:txBody>
                  <a:tcPr/>
                </a:tc>
                <a:extLst>
                  <a:ext uri="{0D108BD9-81ED-4DB2-BD59-A6C34878D82A}">
                    <a16:rowId xmlns:a16="http://schemas.microsoft.com/office/drawing/2014/main" val="1853046921"/>
                  </a:ext>
                </a:extLst>
              </a:tr>
              <a:tr h="1864206">
                <a:tc>
                  <a:txBody>
                    <a:bodyPr/>
                    <a:lstStyle/>
                    <a:p>
                      <a:r>
                        <a:rPr lang="en-US" b="1" dirty="0"/>
                        <a:t>Staff/Service </a:t>
                      </a:r>
                    </a:p>
                  </a:txBody>
                  <a:tcPr/>
                </a:tc>
                <a:tc>
                  <a:txBody>
                    <a:bodyPr/>
                    <a:lstStyle/>
                    <a:p>
                      <a:pPr marL="285750" indent="-285750">
                        <a:buFont typeface="Arial" panose="020B0604020202020204" pitchFamily="34" charset="0"/>
                        <a:buChar char="•"/>
                      </a:pPr>
                      <a:r>
                        <a:rPr lang="en-US" dirty="0"/>
                        <a:t>Thursday – Sunday 2pm- 10pm </a:t>
                      </a:r>
                    </a:p>
                    <a:p>
                      <a:pPr marL="285750" indent="-285750">
                        <a:buFont typeface="Arial" panose="020B0604020202020204" pitchFamily="34" charset="0"/>
                        <a:buChar char="•"/>
                      </a:pPr>
                      <a:r>
                        <a:rPr lang="en-US" dirty="0"/>
                        <a:t>LCSW or Addiction specialist for assessment and entry language. </a:t>
                      </a:r>
                    </a:p>
                    <a:p>
                      <a:pPr marL="285750" indent="-285750">
                        <a:buFont typeface="Arial" panose="020B0604020202020204" pitchFamily="34" charset="0"/>
                        <a:buChar char="•"/>
                      </a:pPr>
                      <a:r>
                        <a:rPr lang="en-US" dirty="0"/>
                        <a:t>Assessment- psycho social/Medical </a:t>
                      </a:r>
                    </a:p>
                    <a:p>
                      <a:pPr marL="285750" indent="-285750">
                        <a:buFont typeface="Arial" panose="020B0604020202020204" pitchFamily="34" charset="0"/>
                        <a:buChar char="•"/>
                      </a:pPr>
                      <a:r>
                        <a:rPr lang="en-US" dirty="0"/>
                        <a:t>Strong staff, can be aggressive/inappropriate patients. </a:t>
                      </a:r>
                    </a:p>
                    <a:p>
                      <a:pPr marL="0" indent="0">
                        <a:buFont typeface="Arial" panose="020B0604020202020204" pitchFamily="34" charset="0"/>
                        <a:buNone/>
                      </a:pPr>
                      <a:endParaRPr lang="en-US" dirty="0"/>
                    </a:p>
                    <a:p>
                      <a:pPr marL="285750" indent="-285750">
                        <a:buFont typeface="Arial" panose="020B0604020202020204" pitchFamily="34" charset="0"/>
                        <a:buChar char="•"/>
                      </a:pPr>
                      <a:endParaRPr lang="en-US" dirty="0"/>
                    </a:p>
                  </a:txBody>
                  <a:tcPr/>
                </a:tc>
                <a:tc>
                  <a:txBody>
                    <a:bodyPr/>
                    <a:lstStyle/>
                    <a:p>
                      <a:pPr marL="285750" indent="-285750">
                        <a:buFont typeface="Arial" panose="020B0604020202020204" pitchFamily="34" charset="0"/>
                        <a:buChar char="•"/>
                      </a:pPr>
                      <a:r>
                        <a:rPr lang="en-US" dirty="0"/>
                        <a:t>Mon- Friday 8-5 pm </a:t>
                      </a:r>
                    </a:p>
                    <a:p>
                      <a:pPr marL="285750" indent="-285750">
                        <a:buFont typeface="Arial" panose="020B0604020202020204" pitchFamily="34" charset="0"/>
                        <a:buChar char="•"/>
                      </a:pPr>
                      <a:r>
                        <a:rPr lang="en-US" dirty="0"/>
                        <a:t>Screening if needed ( Audit C or Cage Aid, mostly we know by case presentation ). May not need a screen either, except helps “ profile”. </a:t>
                      </a:r>
                    </a:p>
                    <a:p>
                      <a:pPr marL="285750" indent="-285750">
                        <a:buFont typeface="Arial" panose="020B0604020202020204" pitchFamily="34" charset="0"/>
                        <a:buChar char="•"/>
                      </a:pPr>
                      <a:r>
                        <a:rPr lang="en-US" dirty="0"/>
                        <a:t>Counseling when agreed is skills ( </a:t>
                      </a:r>
                      <a:r>
                        <a:rPr lang="en-US" dirty="0" err="1"/>
                        <a:t>ie</a:t>
                      </a:r>
                      <a:r>
                        <a:rPr lang="en-US" dirty="0"/>
                        <a:t> not discharge planning).</a:t>
                      </a:r>
                    </a:p>
                    <a:p>
                      <a:pPr marL="285750" indent="-285750">
                        <a:buFont typeface="Arial" panose="020B0604020202020204" pitchFamily="34" charset="0"/>
                        <a:buChar char="•"/>
                      </a:pPr>
                      <a:r>
                        <a:rPr lang="en-US" dirty="0"/>
                        <a:t>Multiple visits and call backs when requested, comfort.</a:t>
                      </a:r>
                    </a:p>
                  </a:txBody>
                  <a:tcPr/>
                </a:tc>
                <a:extLst>
                  <a:ext uri="{0D108BD9-81ED-4DB2-BD59-A6C34878D82A}">
                    <a16:rowId xmlns:a16="http://schemas.microsoft.com/office/drawing/2014/main" val="59274121"/>
                  </a:ext>
                </a:extLst>
              </a:tr>
            </a:tbl>
          </a:graphicData>
        </a:graphic>
      </p:graphicFrame>
    </p:spTree>
    <p:extLst>
      <p:ext uri="{BB962C8B-B14F-4D97-AF65-F5344CB8AC3E}">
        <p14:creationId xmlns:p14="http://schemas.microsoft.com/office/powerpoint/2010/main" val="1354507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1BCD243-FC7F-2047-F52E-5AA3428D7AE5}"/>
              </a:ext>
            </a:extLst>
          </p:cNvPr>
          <p:cNvSpPr>
            <a:spLocks noGrp="1"/>
          </p:cNvSpPr>
          <p:nvPr>
            <p:ph type="title"/>
          </p:nvPr>
        </p:nvSpPr>
        <p:spPr/>
        <p:txBody>
          <a:bodyPr/>
          <a:lstStyle/>
          <a:p>
            <a:r>
              <a:rPr lang="en-US" dirty="0"/>
              <a:t>Outcomes – Barriers and Facilitators tailored  </a:t>
            </a:r>
          </a:p>
        </p:txBody>
      </p:sp>
      <p:graphicFrame>
        <p:nvGraphicFramePr>
          <p:cNvPr id="5" name="Table 6">
            <a:extLst>
              <a:ext uri="{FF2B5EF4-FFF2-40B4-BE49-F238E27FC236}">
                <a16:creationId xmlns:a16="http://schemas.microsoft.com/office/drawing/2014/main" id="{A0BA8B93-6ACD-36AB-EEB3-D6F3CFF0B5C0}"/>
              </a:ext>
            </a:extLst>
          </p:cNvPr>
          <p:cNvGraphicFramePr>
            <a:graphicFrameLocks noGrp="1"/>
          </p:cNvGraphicFramePr>
          <p:nvPr>
            <p:ph idx="1"/>
            <p:extLst>
              <p:ext uri="{D42A27DB-BD31-4B8C-83A1-F6EECF244321}">
                <p14:modId xmlns:p14="http://schemas.microsoft.com/office/powerpoint/2010/main" val="3074874609"/>
              </p:ext>
            </p:extLst>
          </p:nvPr>
        </p:nvGraphicFramePr>
        <p:xfrm>
          <a:off x="0" y="1245487"/>
          <a:ext cx="8984846" cy="5550027"/>
        </p:xfrm>
        <a:graphic>
          <a:graphicData uri="http://schemas.openxmlformats.org/drawingml/2006/table">
            <a:tbl>
              <a:tblPr firstRow="1" bandRow="1">
                <a:tableStyleId>{5C22544A-7EE6-4342-B048-85BDC9FD1C3A}</a:tableStyleId>
              </a:tblPr>
              <a:tblGrid>
                <a:gridCol w="738874">
                  <a:extLst>
                    <a:ext uri="{9D8B030D-6E8A-4147-A177-3AD203B41FA5}">
                      <a16:colId xmlns:a16="http://schemas.microsoft.com/office/drawing/2014/main" val="792220478"/>
                    </a:ext>
                  </a:extLst>
                </a:gridCol>
                <a:gridCol w="3614491">
                  <a:extLst>
                    <a:ext uri="{9D8B030D-6E8A-4147-A177-3AD203B41FA5}">
                      <a16:colId xmlns:a16="http://schemas.microsoft.com/office/drawing/2014/main" val="2312752604"/>
                    </a:ext>
                  </a:extLst>
                </a:gridCol>
                <a:gridCol w="4631481">
                  <a:extLst>
                    <a:ext uri="{9D8B030D-6E8A-4147-A177-3AD203B41FA5}">
                      <a16:colId xmlns:a16="http://schemas.microsoft.com/office/drawing/2014/main" val="3756586541"/>
                    </a:ext>
                  </a:extLst>
                </a:gridCol>
              </a:tblGrid>
              <a:tr h="409926">
                <a:tc>
                  <a:txBody>
                    <a:bodyPr/>
                    <a:lstStyle/>
                    <a:p>
                      <a:endParaRPr lang="en-US" dirty="0"/>
                    </a:p>
                  </a:txBody>
                  <a:tcPr/>
                </a:tc>
                <a:tc>
                  <a:txBody>
                    <a:bodyPr/>
                    <a:lstStyle/>
                    <a:p>
                      <a:r>
                        <a:rPr lang="en-US" dirty="0"/>
                        <a:t>Emergency Room </a:t>
                      </a:r>
                    </a:p>
                  </a:txBody>
                  <a:tcPr/>
                </a:tc>
                <a:tc>
                  <a:txBody>
                    <a:bodyPr/>
                    <a:lstStyle/>
                    <a:p>
                      <a:r>
                        <a:rPr lang="en-US" dirty="0"/>
                        <a:t>Trauma Floor </a:t>
                      </a:r>
                    </a:p>
                  </a:txBody>
                  <a:tcPr/>
                </a:tc>
                <a:extLst>
                  <a:ext uri="{0D108BD9-81ED-4DB2-BD59-A6C34878D82A}">
                    <a16:rowId xmlns:a16="http://schemas.microsoft.com/office/drawing/2014/main" val="1842165561"/>
                  </a:ext>
                </a:extLst>
              </a:tr>
              <a:tr h="1601777">
                <a:tc>
                  <a:txBody>
                    <a:bodyPr/>
                    <a:lstStyle/>
                    <a:p>
                      <a:r>
                        <a:rPr lang="en-US" b="1" dirty="0"/>
                        <a:t>Facilitators </a:t>
                      </a:r>
                    </a:p>
                  </a:txBody>
                  <a:tcPr/>
                </a:tc>
                <a:tc>
                  <a:txBody>
                    <a:bodyPr/>
                    <a:lstStyle/>
                    <a:p>
                      <a:pPr marL="285750" indent="-285750">
                        <a:buFont typeface="Arial" panose="020B0604020202020204" pitchFamily="34" charset="0"/>
                        <a:buChar char="•"/>
                      </a:pPr>
                      <a:r>
                        <a:rPr lang="en-US" dirty="0"/>
                        <a:t>Ready for immediate referral</a:t>
                      </a:r>
                    </a:p>
                    <a:p>
                      <a:pPr marL="285750" indent="-285750">
                        <a:buFont typeface="Arial" panose="020B0604020202020204" pitchFamily="34" charset="0"/>
                        <a:buChar char="•"/>
                      </a:pPr>
                      <a:r>
                        <a:rPr lang="en-US" dirty="0"/>
                        <a:t>Providers see the impact of addiction, can be more receptive. </a:t>
                      </a:r>
                    </a:p>
                    <a:p>
                      <a:pPr marL="285750" indent="-285750">
                        <a:buFont typeface="Arial" panose="020B0604020202020204" pitchFamily="34" charset="0"/>
                        <a:buChar char="•"/>
                      </a:pPr>
                      <a:r>
                        <a:rPr lang="en-US" dirty="0"/>
                        <a:t>Teaching hospitals view as niche of experience can provide new residents. </a:t>
                      </a:r>
                    </a:p>
                  </a:txBody>
                  <a:tcPr/>
                </a:tc>
                <a:tc>
                  <a:txBody>
                    <a:bodyPr/>
                    <a:lstStyle/>
                    <a:p>
                      <a:r>
                        <a:rPr lang="en-US" dirty="0"/>
                        <a:t>*15-30 minutes counseling is feasible given they are not needing a quick discharge</a:t>
                      </a:r>
                    </a:p>
                    <a:p>
                      <a:pPr marL="0" indent="0">
                        <a:buFont typeface="Arial" panose="020B0604020202020204" pitchFamily="34" charset="0"/>
                        <a:buNone/>
                      </a:pPr>
                      <a:r>
                        <a:rPr lang="en-US" dirty="0"/>
                        <a:t>*Could add in other supports since stay longer – AA bedside/Prime for Life. </a:t>
                      </a:r>
                    </a:p>
                    <a:p>
                      <a:pPr marL="0" indent="0">
                        <a:buFont typeface="Arial" panose="020B0604020202020204" pitchFamily="34" charset="0"/>
                        <a:buNone/>
                      </a:pPr>
                      <a:r>
                        <a:rPr lang="en-US" dirty="0"/>
                        <a:t>*Trauma ACS – allows for program, not necessarily patient successful program vs checking a box. </a:t>
                      </a:r>
                    </a:p>
                    <a:p>
                      <a:pPr marL="0" indent="0">
                        <a:buFont typeface="Arial" panose="020B0604020202020204" pitchFamily="34" charset="0"/>
                        <a:buNone/>
                      </a:pPr>
                      <a:r>
                        <a:rPr lang="en-US" dirty="0"/>
                        <a:t>*Addiction medicine on site for start MAT if needed.</a:t>
                      </a:r>
                    </a:p>
                  </a:txBody>
                  <a:tcPr/>
                </a:tc>
                <a:extLst>
                  <a:ext uri="{0D108BD9-81ED-4DB2-BD59-A6C34878D82A}">
                    <a16:rowId xmlns:a16="http://schemas.microsoft.com/office/drawing/2014/main" val="2093904002"/>
                  </a:ext>
                </a:extLst>
              </a:tr>
              <a:tr h="3538324">
                <a:tc>
                  <a:txBody>
                    <a:bodyPr/>
                    <a:lstStyle/>
                    <a:p>
                      <a:r>
                        <a:rPr lang="en-US" b="1" dirty="0"/>
                        <a:t>Barriers</a:t>
                      </a:r>
                    </a:p>
                  </a:txBody>
                  <a:tcPr/>
                </a:tc>
                <a:tc>
                  <a:txBody>
                    <a:bodyPr/>
                    <a:lstStyle/>
                    <a:p>
                      <a:pPr marL="285750" indent="-285750">
                        <a:buFont typeface="Arial" panose="020B0604020202020204" pitchFamily="34" charset="0"/>
                        <a:buChar char="•"/>
                      </a:pPr>
                      <a:r>
                        <a:rPr lang="en-US" dirty="0"/>
                        <a:t>Need chronic disease prescriptions- community partner. </a:t>
                      </a:r>
                    </a:p>
                    <a:p>
                      <a:pPr marL="285750" indent="-285750">
                        <a:buFont typeface="Arial" panose="020B0604020202020204" pitchFamily="34" charset="0"/>
                        <a:buChar char="•"/>
                      </a:pPr>
                      <a:r>
                        <a:rPr lang="en-US" dirty="0"/>
                        <a:t>Transit partner and not use in transit issues.</a:t>
                      </a:r>
                    </a:p>
                    <a:p>
                      <a:pPr marL="285750" marR="0" lvl="0" indent="-285750" algn="l" defTabSz="68576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Time on floor issues (  not awake, bed location hall, 4 hour leave – standing ED need)</a:t>
                      </a:r>
                    </a:p>
                    <a:p>
                      <a:pPr marL="285750" marR="0" lvl="0" indent="-285750" algn="l" defTabSz="68576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 Providers see “ addiction” as the primary ,little time for true SBIRT- undiagnosed. </a:t>
                      </a:r>
                    </a:p>
                    <a:p>
                      <a:pPr marL="285750" marR="0" lvl="0" indent="-285750" algn="l" defTabSz="68576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Beds not ready/patient not phone- needed a community partner </a:t>
                      </a:r>
                    </a:p>
                    <a:p>
                      <a:pPr marL="285750" marR="0" lvl="0" indent="-285750" algn="l" defTabSz="68576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Needed meetings with treatment sites to overcome why patients not accepted.  </a:t>
                      </a:r>
                    </a:p>
                    <a:p>
                      <a:pPr marL="285750" marR="0" lvl="0" indent="-285750" algn="l" defTabSz="68576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Keeping staff, hours not “ family” friendly. </a:t>
                      </a:r>
                    </a:p>
                    <a:p>
                      <a:pPr marL="285750" marR="0" lvl="0" indent="-285750" algn="l" defTabSz="68576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Cost of specialist – many times hire Peers wrong reason. </a:t>
                      </a:r>
                    </a:p>
                    <a:p>
                      <a:pPr marL="0" indent="0">
                        <a:buFont typeface="Arial" panose="020B0604020202020204" pitchFamily="34" charset="0"/>
                        <a:buNone/>
                      </a:pPr>
                      <a:endParaRPr lang="en-US" dirty="0"/>
                    </a:p>
                  </a:txBody>
                  <a:tcPr/>
                </a:tc>
                <a:tc>
                  <a:txBody>
                    <a:bodyPr/>
                    <a:lstStyle/>
                    <a:p>
                      <a:pPr marL="285750" indent="-285750">
                        <a:buFont typeface="Arial" panose="020B0604020202020204" pitchFamily="34" charset="0"/>
                        <a:buChar char="•"/>
                      </a:pPr>
                      <a:r>
                        <a:rPr lang="en-US" dirty="0"/>
                        <a:t>Facility charges so no external assessments could be provided because not billable unless discharged first even though “ time” and billing for service overall limited if not MD provided because of this. </a:t>
                      </a:r>
                    </a:p>
                    <a:p>
                      <a:pPr marL="285750" indent="-285750">
                        <a:buFont typeface="Arial" panose="020B0604020202020204" pitchFamily="34" charset="0"/>
                        <a:buChar char="•"/>
                      </a:pPr>
                      <a:r>
                        <a:rPr lang="en-US" dirty="0"/>
                        <a:t>MAT is tightly controlled -led to kick backs to the ED. </a:t>
                      </a:r>
                    </a:p>
                    <a:p>
                      <a:pPr marL="285750" indent="-285750">
                        <a:buFont typeface="Arial" panose="020B0604020202020204" pitchFamily="34" charset="0"/>
                        <a:buChar char="•"/>
                      </a:pPr>
                      <a:r>
                        <a:rPr lang="en-US" dirty="0"/>
                        <a:t>Not cognitively ready, and no treatment site will take if still medical healing. </a:t>
                      </a:r>
                    </a:p>
                    <a:p>
                      <a:pPr marL="285750" indent="-285750">
                        <a:buFont typeface="Arial" panose="020B0604020202020204" pitchFamily="34" charset="0"/>
                        <a:buChar char="•"/>
                      </a:pPr>
                      <a:r>
                        <a:rPr lang="en-US" dirty="0"/>
                        <a:t>Many more staff needed because need to find patients, review records, wait for other medical care provided to patients,  and provide long counseling session so 4-6 a day seen averaged. </a:t>
                      </a:r>
                    </a:p>
                    <a:p>
                      <a:pPr marL="285750" indent="-285750">
                        <a:buFont typeface="Arial" panose="020B0604020202020204" pitchFamily="34" charset="0"/>
                        <a:buChar char="•"/>
                      </a:pPr>
                      <a:r>
                        <a:rPr lang="en-US" dirty="0"/>
                        <a:t>Referral options are limited for those not qualifying for addiction under DSM criterion and even lower patient willingness to pay for those type of efforts. </a:t>
                      </a:r>
                    </a:p>
                    <a:p>
                      <a:pPr marL="285750" indent="-285750">
                        <a:buFont typeface="Arial" panose="020B0604020202020204" pitchFamily="34" charset="0"/>
                        <a:buChar char="•"/>
                      </a:pPr>
                      <a:endParaRPr lang="en-US" dirty="0"/>
                    </a:p>
                  </a:txBody>
                  <a:tcPr/>
                </a:tc>
                <a:extLst>
                  <a:ext uri="{0D108BD9-81ED-4DB2-BD59-A6C34878D82A}">
                    <a16:rowId xmlns:a16="http://schemas.microsoft.com/office/drawing/2014/main" val="2742734611"/>
                  </a:ext>
                </a:extLst>
              </a:tr>
            </a:tbl>
          </a:graphicData>
        </a:graphic>
      </p:graphicFrame>
      <p:sp>
        <p:nvSpPr>
          <p:cNvPr id="2" name="TextBox 1">
            <a:extLst>
              <a:ext uri="{FF2B5EF4-FFF2-40B4-BE49-F238E27FC236}">
                <a16:creationId xmlns:a16="http://schemas.microsoft.com/office/drawing/2014/main" id="{DD46F20E-BBEC-BDAB-CC01-BFD3FF855114}"/>
              </a:ext>
            </a:extLst>
          </p:cNvPr>
          <p:cNvSpPr txBox="1"/>
          <p:nvPr/>
        </p:nvSpPr>
        <p:spPr>
          <a:xfrm>
            <a:off x="2634126" y="6149183"/>
            <a:ext cx="3716594" cy="646331"/>
          </a:xfrm>
          <a:prstGeom prst="rect">
            <a:avLst/>
          </a:prstGeom>
          <a:noFill/>
        </p:spPr>
        <p:txBody>
          <a:bodyPr wrap="square" rtlCol="0">
            <a:spAutoFit/>
          </a:bodyPr>
          <a:lstStyle/>
          <a:p>
            <a:r>
              <a:rPr lang="en-US" dirty="0"/>
              <a:t>Both have initial resistance from </a:t>
            </a:r>
            <a:br>
              <a:rPr lang="en-US" dirty="0"/>
            </a:br>
            <a:r>
              <a:rPr lang="en-US" dirty="0"/>
              <a:t>Case Management and BH services </a:t>
            </a:r>
          </a:p>
        </p:txBody>
      </p:sp>
    </p:spTree>
    <p:extLst>
      <p:ext uri="{BB962C8B-B14F-4D97-AF65-F5344CB8AC3E}">
        <p14:creationId xmlns:p14="http://schemas.microsoft.com/office/powerpoint/2010/main" val="3367044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1BCD243-FC7F-2047-F52E-5AA3428D7AE5}"/>
              </a:ext>
            </a:extLst>
          </p:cNvPr>
          <p:cNvSpPr>
            <a:spLocks noGrp="1"/>
          </p:cNvSpPr>
          <p:nvPr>
            <p:ph type="title"/>
          </p:nvPr>
        </p:nvSpPr>
        <p:spPr/>
        <p:txBody>
          <a:bodyPr/>
          <a:lstStyle/>
          <a:p>
            <a:r>
              <a:rPr lang="en-US" dirty="0"/>
              <a:t>Outcomes </a:t>
            </a:r>
          </a:p>
        </p:txBody>
      </p:sp>
      <p:graphicFrame>
        <p:nvGraphicFramePr>
          <p:cNvPr id="5" name="Table 6">
            <a:extLst>
              <a:ext uri="{FF2B5EF4-FFF2-40B4-BE49-F238E27FC236}">
                <a16:creationId xmlns:a16="http://schemas.microsoft.com/office/drawing/2014/main" id="{A0BA8B93-6ACD-36AB-EEB3-D6F3CFF0B5C0}"/>
              </a:ext>
            </a:extLst>
          </p:cNvPr>
          <p:cNvGraphicFramePr>
            <a:graphicFrameLocks noGrp="1"/>
          </p:cNvGraphicFramePr>
          <p:nvPr>
            <p:ph idx="1"/>
            <p:extLst>
              <p:ext uri="{D42A27DB-BD31-4B8C-83A1-F6EECF244321}">
                <p14:modId xmlns:p14="http://schemas.microsoft.com/office/powerpoint/2010/main" val="2128662979"/>
              </p:ext>
            </p:extLst>
          </p:nvPr>
        </p:nvGraphicFramePr>
        <p:xfrm>
          <a:off x="137652" y="1474840"/>
          <a:ext cx="3795251" cy="4502506"/>
        </p:xfrm>
        <a:graphic>
          <a:graphicData uri="http://schemas.openxmlformats.org/drawingml/2006/table">
            <a:tbl>
              <a:tblPr firstRow="1" bandRow="1">
                <a:tableStyleId>{5C22544A-7EE6-4342-B048-85BDC9FD1C3A}</a:tableStyleId>
              </a:tblPr>
              <a:tblGrid>
                <a:gridCol w="953729">
                  <a:extLst>
                    <a:ext uri="{9D8B030D-6E8A-4147-A177-3AD203B41FA5}">
                      <a16:colId xmlns:a16="http://schemas.microsoft.com/office/drawing/2014/main" val="792220478"/>
                    </a:ext>
                  </a:extLst>
                </a:gridCol>
                <a:gridCol w="2841522">
                  <a:extLst>
                    <a:ext uri="{9D8B030D-6E8A-4147-A177-3AD203B41FA5}">
                      <a16:colId xmlns:a16="http://schemas.microsoft.com/office/drawing/2014/main" val="2312752604"/>
                    </a:ext>
                  </a:extLst>
                </a:gridCol>
              </a:tblGrid>
              <a:tr h="408153">
                <a:tc>
                  <a:txBody>
                    <a:bodyPr/>
                    <a:lstStyle/>
                    <a:p>
                      <a:endParaRPr lang="en-US" dirty="0"/>
                    </a:p>
                  </a:txBody>
                  <a:tcPr/>
                </a:tc>
                <a:tc>
                  <a:txBody>
                    <a:bodyPr/>
                    <a:lstStyle/>
                    <a:p>
                      <a:r>
                        <a:rPr lang="en-US" dirty="0"/>
                        <a:t>Emergency Room </a:t>
                      </a:r>
                    </a:p>
                  </a:txBody>
                  <a:tcPr/>
                </a:tc>
                <a:extLst>
                  <a:ext uri="{0D108BD9-81ED-4DB2-BD59-A6C34878D82A}">
                    <a16:rowId xmlns:a16="http://schemas.microsoft.com/office/drawing/2014/main" val="1842165561"/>
                  </a:ext>
                </a:extLst>
              </a:tr>
              <a:tr h="1240842">
                <a:tc>
                  <a:txBody>
                    <a:bodyPr/>
                    <a:lstStyle/>
                    <a:p>
                      <a:r>
                        <a:rPr lang="en-US" dirty="0"/>
                        <a:t>Qualitative </a:t>
                      </a:r>
                    </a:p>
                  </a:txBody>
                  <a:tcPr/>
                </a:tc>
                <a:tc>
                  <a:txBody>
                    <a:bodyPr/>
                    <a:lstStyle/>
                    <a:p>
                      <a:pPr marL="285750" indent="-285750">
                        <a:buFont typeface="Arial" panose="020B0604020202020204" pitchFamily="34" charset="0"/>
                        <a:buChar char="•"/>
                      </a:pPr>
                      <a:r>
                        <a:rPr lang="en-US" dirty="0"/>
                        <a:t>SBIRT- counselors handle referral directly can identify patient referral location better. </a:t>
                      </a:r>
                    </a:p>
                    <a:p>
                      <a:pPr marL="285750" indent="-285750">
                        <a:buFont typeface="Arial" panose="020B0604020202020204" pitchFamily="34" charset="0"/>
                        <a:buChar char="•"/>
                      </a:pPr>
                      <a:r>
                        <a:rPr lang="en-US" dirty="0"/>
                        <a:t>100% of providers responded to keep the program out of all others offered in ED to patients. </a:t>
                      </a:r>
                    </a:p>
                  </a:txBody>
                  <a:tcPr/>
                </a:tc>
                <a:extLst>
                  <a:ext uri="{0D108BD9-81ED-4DB2-BD59-A6C34878D82A}">
                    <a16:rowId xmlns:a16="http://schemas.microsoft.com/office/drawing/2014/main" val="2093904002"/>
                  </a:ext>
                </a:extLst>
              </a:tr>
              <a:tr h="2608370">
                <a:tc>
                  <a:txBody>
                    <a:bodyPr/>
                    <a:lstStyle/>
                    <a:p>
                      <a:r>
                        <a:rPr lang="en-US" dirty="0" err="1"/>
                        <a:t>Quantiative</a:t>
                      </a:r>
                      <a:r>
                        <a:rPr lang="en-US" dirty="0"/>
                        <a:t> </a:t>
                      </a:r>
                    </a:p>
                  </a:txBody>
                  <a:tcPr/>
                </a:tc>
                <a:tc>
                  <a:txBody>
                    <a:bodyPr/>
                    <a:lstStyle/>
                    <a:p>
                      <a:pPr marL="0" indent="0">
                        <a:buFont typeface="Arial" panose="020B0604020202020204" pitchFamily="34" charset="0"/>
                        <a:buNone/>
                      </a:pPr>
                      <a:r>
                        <a:rPr lang="en-US" dirty="0"/>
                        <a:t>*84% participated needed an hour or longer session to counsel toward treatment and get items needed for correct referral.  </a:t>
                      </a:r>
                    </a:p>
                    <a:p>
                      <a:pPr marL="0" indent="0">
                        <a:buFont typeface="Arial" panose="020B0604020202020204" pitchFamily="34" charset="0"/>
                        <a:buNone/>
                      </a:pPr>
                      <a:r>
                        <a:rPr lang="en-US" dirty="0"/>
                        <a:t>*</a:t>
                      </a:r>
                      <a:r>
                        <a:rPr lang="en-US" dirty="0">
                          <a:highlight>
                            <a:srgbClr val="FFFF00"/>
                          </a:highlight>
                        </a:rPr>
                        <a:t>SENT DIRECT TO SUD treatment- </a:t>
                      </a:r>
                      <a:r>
                        <a:rPr lang="en-US" dirty="0"/>
                        <a:t>96% of patients – key to success not “ referral alone”. </a:t>
                      </a:r>
                    </a:p>
                    <a:p>
                      <a:pPr marL="0" indent="0">
                        <a:buFont typeface="Arial" panose="020B0604020202020204" pitchFamily="34" charset="0"/>
                        <a:buNone/>
                      </a:pPr>
                      <a:r>
                        <a:rPr lang="en-US" dirty="0"/>
                        <a:t>* $704,000 saved in repeat SUD visits for these patients for 12 months pre and post compared to control patients who just received traditional case management services. ( not other medical visits)</a:t>
                      </a:r>
                    </a:p>
                  </a:txBody>
                  <a:tcPr/>
                </a:tc>
                <a:extLst>
                  <a:ext uri="{0D108BD9-81ED-4DB2-BD59-A6C34878D82A}">
                    <a16:rowId xmlns:a16="http://schemas.microsoft.com/office/drawing/2014/main" val="2742734611"/>
                  </a:ext>
                </a:extLst>
              </a:tr>
            </a:tbl>
          </a:graphicData>
        </a:graphic>
      </p:graphicFrame>
      <p:pic>
        <p:nvPicPr>
          <p:cNvPr id="4" name="Picture 3">
            <a:extLst>
              <a:ext uri="{FF2B5EF4-FFF2-40B4-BE49-F238E27FC236}">
                <a16:creationId xmlns:a16="http://schemas.microsoft.com/office/drawing/2014/main" id="{BC79B835-9463-8624-7B5C-25D38E657287}"/>
              </a:ext>
            </a:extLst>
          </p:cNvPr>
          <p:cNvPicPr>
            <a:picLocks noChangeAspect="1"/>
          </p:cNvPicPr>
          <p:nvPr/>
        </p:nvPicPr>
        <p:blipFill>
          <a:blip r:embed="rId2"/>
          <a:stretch>
            <a:fillRect/>
          </a:stretch>
        </p:blipFill>
        <p:spPr>
          <a:xfrm>
            <a:off x="4344164" y="1288025"/>
            <a:ext cx="7061255" cy="4984955"/>
          </a:xfrm>
          <a:prstGeom prst="rect">
            <a:avLst/>
          </a:prstGeom>
        </p:spPr>
      </p:pic>
      <p:pic>
        <p:nvPicPr>
          <p:cNvPr id="7" name="Picture 6">
            <a:extLst>
              <a:ext uri="{FF2B5EF4-FFF2-40B4-BE49-F238E27FC236}">
                <a16:creationId xmlns:a16="http://schemas.microsoft.com/office/drawing/2014/main" id="{F9651E70-EAEE-1D19-539F-DFF5BA1FD0BC}"/>
              </a:ext>
            </a:extLst>
          </p:cNvPr>
          <p:cNvPicPr>
            <a:picLocks noChangeAspect="1"/>
          </p:cNvPicPr>
          <p:nvPr/>
        </p:nvPicPr>
        <p:blipFill>
          <a:blip r:embed="rId3"/>
          <a:stretch>
            <a:fillRect/>
          </a:stretch>
        </p:blipFill>
        <p:spPr>
          <a:xfrm>
            <a:off x="312937" y="5980176"/>
            <a:ext cx="5942076" cy="877824"/>
          </a:xfrm>
          <a:prstGeom prst="rect">
            <a:avLst/>
          </a:prstGeom>
        </p:spPr>
      </p:pic>
    </p:spTree>
    <p:extLst>
      <p:ext uri="{BB962C8B-B14F-4D97-AF65-F5344CB8AC3E}">
        <p14:creationId xmlns:p14="http://schemas.microsoft.com/office/powerpoint/2010/main" val="3229167033"/>
      </p:ext>
    </p:extLst>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67685473-3EBF-4D3A-B5B2-297C9FAC03C3}" vid="{48349F82-31A9-49A3-9858-72EFCA44D6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3AED905C4EA56458F1825A2155ED5A1" ma:contentTypeVersion="31" ma:contentTypeDescription="Create a new document." ma:contentTypeScope="" ma:versionID="8a021ce55d61ff59bc3d7bc4acdbc885">
  <xsd:schema xmlns:xsd="http://www.w3.org/2001/XMLSchema" xmlns:xs="http://www.w3.org/2001/XMLSchema" xmlns:p="http://schemas.microsoft.com/office/2006/metadata/properties" xmlns:ns2="8463ec5b-2758-403f-baa8-0e74c3cc01ce" xmlns:ns3="eb015c64-c555-4475-98d6-c75940766274" targetNamespace="http://schemas.microsoft.com/office/2006/metadata/properties" ma:root="true" ma:fieldsID="7c198b7e919cf1801cbee4d7abaea8cf" ns2:_="" ns3:_="">
    <xsd:import namespace="8463ec5b-2758-403f-baa8-0e74c3cc01ce"/>
    <xsd:import namespace="eb015c64-c555-4475-98d6-c7594076627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63ec5b-2758-403f-baa8-0e74c3cc01c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b015c64-c555-4475-98d6-c75940766274"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93619F-D4BB-485A-A63A-B190D0CA2A80}">
  <ds:schemaRefs>
    <ds:schemaRef ds:uri="http://purl.org/dc/terms/"/>
    <ds:schemaRef ds:uri="http://schemas.microsoft.com/office/2006/documentManagement/types"/>
    <ds:schemaRef ds:uri="eb015c64-c555-4475-98d6-c75940766274"/>
    <ds:schemaRef ds:uri="http://schemas.microsoft.com/office/infopath/2007/PartnerControls"/>
    <ds:schemaRef ds:uri="http://purl.org/dc/dcmitype/"/>
    <ds:schemaRef ds:uri="http://purl.org/dc/elements/1.1/"/>
    <ds:schemaRef ds:uri="http://schemas.openxmlformats.org/package/2006/metadata/core-properties"/>
    <ds:schemaRef ds:uri="8463ec5b-2758-403f-baa8-0e74c3cc01ce"/>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B7BABE6C-A2B7-4F3C-8205-AA937808C3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63ec5b-2758-403f-baa8-0e74c3cc01ce"/>
    <ds:schemaRef ds:uri="eb015c64-c555-4475-98d6-c759407662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A5B6D2A-CE2E-4F0D-A279-BCA9AF4C24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0</TotalTime>
  <Words>1903</Words>
  <Application>Microsoft Office PowerPoint</Application>
  <PresentationFormat>On-screen Show (4:3)</PresentationFormat>
  <Paragraphs>137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Arial Rounded MT Bold</vt:lpstr>
      <vt:lpstr>Calibri</vt:lpstr>
      <vt:lpstr>Theme1</vt:lpstr>
      <vt:lpstr>PowerPoint Presentation</vt:lpstr>
      <vt:lpstr> Abstract </vt:lpstr>
      <vt:lpstr>Background  </vt:lpstr>
      <vt:lpstr>ED need – at site prior to initial time of work</vt:lpstr>
      <vt:lpstr>Trauma need at site- “ under reported”  </vt:lpstr>
      <vt:lpstr>Trauma floor need- under collected- NHTSA funded study 2019-2021- Our site</vt:lpstr>
      <vt:lpstr>Methods – Implementation </vt:lpstr>
      <vt:lpstr>Outcomes – Barriers and Facilitators tailored  </vt:lpstr>
      <vt:lpstr>Outcomes </vt:lpstr>
      <vt:lpstr>Outcomes </vt:lpstr>
      <vt:lpstr>Other Healthcare/Other findings </vt:lpstr>
      <vt:lpstr>Conclusions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2017-05-31T17:47:02Z</dcterms:created>
  <dcterms:modified xsi:type="dcterms:W3CDTF">2023-09-11T18:59:36Z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0x01010063AED905C4EA56458F1825A2155ED5A1</vt:lpwstr>
  </property>
</Properties>
</file>