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Nuni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B734AD-724C-4656-9144-307391ED3BEF}">
  <a:tblStyle styleId="{26B734AD-724C-4656-9144-307391ED3BEF}" styleName="Table_0">
    <a:wholeTbl>
      <a:tcTxStyle>
        <a:font>
          <a:latin typeface="Calibri"/>
          <a:ea typeface="Calibri"/>
          <a:cs typeface="Calibri"/>
        </a:font>
        <a:srgbClr val="000000"/>
      </a:tcTxStyle>
      <a:tcStyle>
        <a:tcBdr>
          <a:left>
            <a:ln cap="flat" cmpd="sng" w="6350">
              <a:solidFill>
                <a:srgbClr val="999999"/>
              </a:solidFill>
              <a:prstDash val="solid"/>
              <a:round/>
              <a:headEnd len="sm" w="sm" type="none"/>
              <a:tailEnd len="sm" w="sm" type="none"/>
            </a:ln>
          </a:left>
          <a:right>
            <a:ln cap="flat" cmpd="sng" w="6350">
              <a:solidFill>
                <a:srgbClr val="999999"/>
              </a:solidFill>
              <a:prstDash val="solid"/>
              <a:round/>
              <a:headEnd len="sm" w="sm" type="none"/>
              <a:tailEnd len="sm" w="sm" type="none"/>
            </a:ln>
          </a:right>
          <a:top>
            <a:ln cap="flat" cmpd="sng" w="6350">
              <a:solidFill>
                <a:srgbClr val="999999"/>
              </a:solidFill>
              <a:prstDash val="solid"/>
              <a:round/>
              <a:headEnd len="sm" w="sm" type="none"/>
              <a:tailEnd len="sm" w="sm" type="none"/>
            </a:ln>
          </a:top>
          <a:bottom>
            <a:ln cap="flat" cmpd="sng" w="6350">
              <a:solidFill>
                <a:srgbClr val="999999"/>
              </a:solidFill>
              <a:prstDash val="solid"/>
              <a:round/>
              <a:headEnd len="sm" w="sm" type="none"/>
              <a:tailEnd len="sm" w="sm" type="none"/>
            </a:ln>
          </a:bottom>
          <a:insideH>
            <a:ln cap="flat" cmpd="sng" w="6350">
              <a:solidFill>
                <a:srgbClr val="999999"/>
              </a:solidFill>
              <a:prstDash val="solid"/>
              <a:round/>
              <a:headEnd len="sm" w="sm" type="none"/>
              <a:tailEnd len="sm" w="sm" type="none"/>
            </a:ln>
          </a:insideH>
          <a:insideV>
            <a:ln cap="flat" cmpd="sng" w="6350">
              <a:solidFill>
                <a:srgbClr val="999999"/>
              </a:solidFill>
              <a:prstDash val="solid"/>
              <a:round/>
              <a:headEnd len="sm" w="sm" type="none"/>
              <a:tailEnd len="sm" w="sm" type="none"/>
            </a:ln>
          </a:insideV>
        </a:tcBdr>
      </a:tcStyle>
    </a:wholeTbl>
    <a:band1H>
      <a:tcTxStyle/>
    </a:band1H>
    <a:band2H>
      <a:tcTxStyle/>
    </a:band2H>
    <a:band1V>
      <a:tcTxStyle/>
    </a:band1V>
    <a:band2V>
      <a:tcTxStyle/>
    </a:band2V>
    <a:lastCol>
      <a:tcTxStyle b="on"/>
    </a:lastCol>
    <a:firstCol>
      <a:tcTxStyle b="on"/>
    </a:firstCol>
    <a:lastRow>
      <a:tcTxStyle b="on"/>
      <a:tcStyle>
        <a:tcBdr>
          <a:top>
            <a:ln cap="flat" cmpd="sng" w="6350">
              <a:solidFill>
                <a:srgbClr val="666666"/>
              </a:solidFill>
              <a:prstDash val="solid"/>
              <a:round/>
              <a:headEnd len="sm" w="sm" type="none"/>
              <a:tailEnd len="sm" w="sm" type="none"/>
            </a:ln>
          </a:top>
        </a:tcBdr>
      </a:tcStyle>
    </a:lastRow>
    <a:seCell>
      <a:tcTxStyle/>
    </a:seCell>
    <a:swCell>
      <a:tcTxStyle/>
    </a:swCell>
    <a:firstRow>
      <a:tcTxStyle b="on"/>
      <a:tcStyle>
        <a:tcBdr>
          <a:bottom>
            <a:ln cap="flat" cmpd="sng" w="19050">
              <a:solidFill>
                <a:srgbClr val="666666"/>
              </a:solidFill>
              <a:prstDash val="solid"/>
              <a:round/>
              <a:headEnd len="sm" w="sm" type="none"/>
              <a:tailEnd len="sm" w="sm" type="none"/>
            </a:ln>
          </a:bottom>
        </a:tcBdr>
      </a:tcStyle>
    </a:firstRow>
    <a:neCell>
      <a:tcTxStyle/>
    </a:neCell>
    <a:nwCell>
      <a:tcTxStyle/>
    </a:nwCell>
  </a:tblStyle>
  <a:tblStyle styleId="{8E412492-1B3D-436C-8C28-F59A58DBCD33}" styleName="Table_1">
    <a:wholeTbl>
      <a:tcTxStyle>
        <a:font>
          <a:latin typeface="Arial"/>
          <a:ea typeface="Arial"/>
          <a:cs typeface="Arial"/>
        </a:font>
        <a:srgbClr val="000000"/>
      </a:tcTxStyle>
      <a:tcStyle>
        <a:tcBdr>
          <a:left>
            <a:ln cap="flat" cmpd="sng" w="6350">
              <a:solidFill>
                <a:srgbClr val="999999"/>
              </a:solidFill>
              <a:prstDash val="solid"/>
              <a:round/>
              <a:headEnd len="sm" w="sm" type="none"/>
              <a:tailEnd len="sm" w="sm" type="none"/>
            </a:ln>
          </a:left>
          <a:right>
            <a:ln cap="flat" cmpd="sng" w="6350">
              <a:solidFill>
                <a:srgbClr val="999999"/>
              </a:solidFill>
              <a:prstDash val="solid"/>
              <a:round/>
              <a:headEnd len="sm" w="sm" type="none"/>
              <a:tailEnd len="sm" w="sm" type="none"/>
            </a:ln>
          </a:right>
          <a:top>
            <a:ln cap="flat" cmpd="sng" w="6350">
              <a:solidFill>
                <a:srgbClr val="999999"/>
              </a:solidFill>
              <a:prstDash val="solid"/>
              <a:round/>
              <a:headEnd len="sm" w="sm" type="none"/>
              <a:tailEnd len="sm" w="sm" type="none"/>
            </a:ln>
          </a:top>
          <a:bottom>
            <a:ln cap="flat" cmpd="sng" w="6350">
              <a:solidFill>
                <a:srgbClr val="999999"/>
              </a:solidFill>
              <a:prstDash val="solid"/>
              <a:round/>
              <a:headEnd len="sm" w="sm" type="none"/>
              <a:tailEnd len="sm" w="sm" type="none"/>
            </a:ln>
          </a:bottom>
          <a:insideH>
            <a:ln cap="flat" cmpd="sng" w="6350">
              <a:solidFill>
                <a:srgbClr val="999999"/>
              </a:solidFill>
              <a:prstDash val="solid"/>
              <a:round/>
              <a:headEnd len="sm" w="sm" type="none"/>
              <a:tailEnd len="sm" w="sm" type="none"/>
            </a:ln>
          </a:insideH>
          <a:insideV>
            <a:ln cap="flat" cmpd="sng" w="6350">
              <a:solidFill>
                <a:srgbClr val="999999"/>
              </a:solidFill>
              <a:prstDash val="solid"/>
              <a:round/>
              <a:headEnd len="sm" w="sm" type="none"/>
              <a:tailEnd len="sm" w="sm" type="none"/>
            </a:ln>
          </a:insideV>
        </a:tcBdr>
      </a:tcStyle>
    </a:wholeTbl>
    <a:band1H>
      <a:tcTxStyle/>
    </a:band1H>
    <a:band2H>
      <a:tcTxStyle/>
    </a:band2H>
    <a:band1V>
      <a:tcTxStyle/>
    </a:band1V>
    <a:band2V>
      <a:tcTxStyle/>
    </a:band2V>
    <a:lastCol>
      <a:tcTxStyle b="on"/>
    </a:lastCol>
    <a:firstCol>
      <a:tcTxStyle b="on"/>
    </a:firstCol>
    <a:lastRow>
      <a:tcTxStyle b="on"/>
      <a:tcStyle>
        <a:tcBdr>
          <a:top>
            <a:ln cap="flat" cmpd="sng" w="6350">
              <a:solidFill>
                <a:srgbClr val="666666"/>
              </a:solidFill>
              <a:prstDash val="solid"/>
              <a:round/>
              <a:headEnd len="sm" w="sm" type="none"/>
              <a:tailEnd len="sm" w="sm" type="none"/>
            </a:ln>
          </a:top>
        </a:tcBdr>
      </a:tcStyle>
    </a:lastRow>
    <a:seCell>
      <a:tcTxStyle/>
    </a:seCell>
    <a:swCell>
      <a:tcTxStyle/>
    </a:swCell>
    <a:firstRow>
      <a:tcTxStyle b="on"/>
      <a:tcStyle>
        <a:tcBdr>
          <a:bottom>
            <a:ln cap="flat" cmpd="sng" w="19050">
              <a:solidFill>
                <a:srgbClr val="666666"/>
              </a:solidFill>
              <a:prstDash val="solid"/>
              <a:round/>
              <a:headEnd len="sm" w="sm" type="none"/>
              <a:tailEnd len="sm" w="sm" type="none"/>
            </a:ln>
          </a:bottom>
        </a:tcBdr>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571062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Hello. My name is Megan Waddell, I am a PhD student in clinical community psychology and these are my colleagues Faith Green and Corrie Whitmore. Today we will be discussing Providing Culturally Safe Interventions to Prevent Substance-Exposed Pregnancies. </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44183c479d_1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44183c479d_1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As you can see from this table, at PPGNHAIK, Black and Multi-racial/Other Race patients were significantly more likely to report using a less effective method of pregnancy prevention than Asian/Pacific Islander and White patients. Black patients were significantly more likely to use a less effective method of pregnancy prevention compared to White patients. </a:t>
            </a:r>
            <a:endParaRPr>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At PPGNHAIK, 5% of the screened population with a birth control method recorded reported using some alcohol </a:t>
            </a:r>
            <a:r>
              <a:rPr i="1" lang="en">
                <a:solidFill>
                  <a:schemeClr val="dk1"/>
                </a:solidFill>
              </a:rPr>
              <a:t>and </a:t>
            </a:r>
            <a:r>
              <a:rPr lang="en">
                <a:solidFill>
                  <a:schemeClr val="dk1"/>
                </a:solidFill>
              </a:rPr>
              <a:t>a less effective method of birth control, indicating a risk of Alcohol Exposed Pregnancy (AEP). The risk of experiencing an AEP differed among groups, with Black and Multi-racial/Other patients more likely to be at risk for AEP than Asian/Pacific Islander and White patients (</a:t>
            </a:r>
            <a:r>
              <a:rPr i="1" lang="en">
                <a:solidFill>
                  <a:schemeClr val="dk1"/>
                </a:solidFill>
              </a:rPr>
              <a:t>p</a:t>
            </a:r>
            <a:r>
              <a:rPr lang="en">
                <a:solidFill>
                  <a:schemeClr val="dk1"/>
                </a:solidFill>
              </a:rPr>
              <a:t> &lt; .001 and p = .003, respectively).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 </a:t>
            </a:r>
            <a:endParaRPr>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At PPSNE, significantly more Black patients used Less Effective contraception, compared to Asian/Pacific Islander, Hispanic, or White or patients with an Unknown race/ethnicity. Hispanic patients and patients with an Unknown race/ethnicity were significantly more likely to use Less Effective method than White patients.</a:t>
            </a:r>
            <a:endParaRPr>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 </a:t>
            </a:r>
            <a:endParaRPr>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When you look at contraceptive method and alcohol use on this table, at PPSNE Black patients were at the highest risk for an AEP with a greater likelihood of reporting alcohol use and using less effective contraception, compared to Asian/Pacific Islander, Hispanic, or White patients. Those with an Unknown race/ethnicity also had a statistically significant higher risk of experiencing an AEP than White patients.</a:t>
            </a:r>
            <a:endParaRPr>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426cba576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426cba576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Racial differences in alcohol screening frequency may be indicative of provider biases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Efficacy of contraceptive method varied by racial and ethnic group </a:t>
            </a:r>
            <a:endParaRPr>
              <a:solidFill>
                <a:schemeClr val="dk1"/>
              </a:solidFill>
            </a:endParaRPr>
          </a:p>
          <a:p>
            <a:pPr indent="-317500" lvl="1" marL="914400" rtl="0" algn="l">
              <a:lnSpc>
                <a:spcPct val="115000"/>
              </a:lnSpc>
              <a:spcBef>
                <a:spcPts val="0"/>
              </a:spcBef>
              <a:spcAft>
                <a:spcPts val="0"/>
              </a:spcAft>
              <a:buClr>
                <a:schemeClr val="dk1"/>
              </a:buClr>
              <a:buSzPts val="1400"/>
              <a:buAutoNum type="alphaLcPeriod"/>
            </a:pPr>
            <a:r>
              <a:rPr lang="en">
                <a:solidFill>
                  <a:schemeClr val="dk1"/>
                </a:solidFill>
              </a:rPr>
              <a:t>Provider bias, misconceptions about more effective forms of contraceptives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Racial differences in alcohol screening frequency and racial differences in contraception use </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may be indicative of provider biases or discomfort, cultural norms and preferences</a:t>
            </a:r>
            <a:endParaRPr>
              <a:solidFill>
                <a:schemeClr val="dk1"/>
              </a:solidFill>
            </a:endParaRPr>
          </a:p>
          <a:p>
            <a:pPr indent="0" lvl="0" marL="0" rtl="0" algn="l">
              <a:lnSpc>
                <a:spcPct val="115000"/>
              </a:lnSpc>
              <a:spcBef>
                <a:spcPts val="0"/>
              </a:spcBef>
              <a:spcAft>
                <a:spcPts val="0"/>
              </a:spcAft>
              <a:buNone/>
            </a:pPr>
            <a:r>
              <a:rPr lang="en">
                <a:solidFill>
                  <a:schemeClr val="dk1"/>
                </a:solidFill>
              </a:rPr>
              <a:t>Link findings on use of less effective contraception methods and high risk of AEP to potential provider bias and gaps in contraceptive counseling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Despite universal delivery of SBI, intervention effectiveness requires identifying whether patients with higher risk factors are being offered information and advice in an environment that fosters trust and respects their choices for contraception and alcohol use. </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Consideration of racial, cultural, socioeconomic, social and religious preferences - requires effective two-way communication with the patient about their preferences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Cultural safety can be improved by addressing individual, professional and systemic biases and power differentials that undermine the effectiveness of reproductive health counseling.</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Cultural safety vs cultural competency vs provider bias training - definitions needed and research to be implemented in practice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Assumptions</a:t>
            </a:r>
            <a:endParaRPr>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Are there racial and ethnic differences in AEPs in the data? </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?Differences in likelihood of diagnoses? Differences in screening? Differences in use? </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FRICTION in the differences</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Then introduce provider education and cultural competency </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Insert table showing differences in screening frequency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317500" lvl="0" marL="457200" rtl="0" algn="l">
              <a:lnSpc>
                <a:spcPct val="115000"/>
              </a:lnSpc>
              <a:spcBef>
                <a:spcPts val="0"/>
              </a:spcBef>
              <a:spcAft>
                <a:spcPts val="0"/>
              </a:spcAft>
              <a:buClr>
                <a:srgbClr val="233A44"/>
              </a:buClr>
              <a:buSzPts val="1400"/>
              <a:buFont typeface="Calibri"/>
              <a:buChar char="●"/>
            </a:pPr>
            <a:r>
              <a:rPr lang="en" sz="1400">
                <a:solidFill>
                  <a:srgbClr val="233A44"/>
                </a:solidFill>
                <a:latin typeface="Calibri"/>
                <a:ea typeface="Calibri"/>
                <a:cs typeface="Calibri"/>
                <a:sym typeface="Calibri"/>
              </a:rPr>
              <a:t>Patients who are Black and Multi-Racial were at a greater risk for an AEP than Asian/Pacific Islander and White patients</a:t>
            </a:r>
            <a:endParaRPr sz="1400">
              <a:solidFill>
                <a:srgbClr val="233A44"/>
              </a:solidFill>
              <a:latin typeface="Calibri"/>
              <a:ea typeface="Calibri"/>
              <a:cs typeface="Calibri"/>
              <a:sym typeface="Calibri"/>
            </a:endParaRPr>
          </a:p>
          <a:p>
            <a:pPr indent="0" lvl="0" marL="0" rtl="0" algn="l">
              <a:lnSpc>
                <a:spcPct val="115000"/>
              </a:lnSpc>
              <a:spcBef>
                <a:spcPts val="0"/>
              </a:spcBef>
              <a:spcAft>
                <a:spcPts val="0"/>
              </a:spcAft>
              <a:buNone/>
            </a:pPr>
            <a:r>
              <a:t/>
            </a:r>
            <a:endParaRPr sz="13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26cba576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426cba576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1" marL="914400" rtl="0" algn="l">
              <a:lnSpc>
                <a:spcPct val="115000"/>
              </a:lnSpc>
              <a:spcBef>
                <a:spcPts val="0"/>
              </a:spcBef>
              <a:spcAft>
                <a:spcPts val="0"/>
              </a:spcAft>
              <a:buClr>
                <a:srgbClr val="233A44"/>
              </a:buClr>
              <a:buSzPts val="1500"/>
              <a:buFont typeface="Calibri"/>
              <a:buAutoNum type="alphaLcPeriod"/>
            </a:pPr>
            <a:r>
              <a:rPr lang="en" sz="1500">
                <a:solidFill>
                  <a:srgbClr val="233A44"/>
                </a:solidFill>
                <a:highlight>
                  <a:schemeClr val="lt1"/>
                </a:highlight>
                <a:latin typeface="Calibri"/>
                <a:ea typeface="Calibri"/>
                <a:cs typeface="Calibri"/>
                <a:sym typeface="Calibri"/>
              </a:rPr>
              <a:t>Discrepancies in screening and counseling practices highlight the importance of educating providers about the impact biases may have on care quality</a:t>
            </a:r>
            <a:endParaRPr sz="1500">
              <a:solidFill>
                <a:srgbClr val="233A44"/>
              </a:solidFill>
              <a:highlight>
                <a:schemeClr val="lt1"/>
              </a:highlight>
              <a:latin typeface="Calibri"/>
              <a:ea typeface="Calibri"/>
              <a:cs typeface="Calibri"/>
              <a:sym typeface="Calibri"/>
            </a:endParaRPr>
          </a:p>
          <a:p>
            <a:pPr indent="-323850" lvl="2" marL="1371600" rtl="0" algn="l">
              <a:lnSpc>
                <a:spcPct val="115000"/>
              </a:lnSpc>
              <a:spcBef>
                <a:spcPts val="0"/>
              </a:spcBef>
              <a:spcAft>
                <a:spcPts val="0"/>
              </a:spcAft>
              <a:buClr>
                <a:srgbClr val="233A44"/>
              </a:buClr>
              <a:buSzPts val="1500"/>
              <a:buFont typeface="Calibri"/>
              <a:buAutoNum type="romanLcPeriod"/>
            </a:pPr>
            <a:r>
              <a:rPr lang="en" sz="1500">
                <a:solidFill>
                  <a:srgbClr val="233A44"/>
                </a:solidFill>
                <a:highlight>
                  <a:schemeClr val="lt1"/>
                </a:highlight>
                <a:latin typeface="Calibri"/>
                <a:ea typeface="Calibri"/>
                <a:cs typeface="Calibri"/>
                <a:sym typeface="Calibri"/>
              </a:rPr>
              <a:t>Awareness may highlight areas for increased cultural consideration in practice</a:t>
            </a:r>
            <a:endParaRPr sz="1500">
              <a:solidFill>
                <a:srgbClr val="233A44"/>
              </a:solidFill>
              <a:highlight>
                <a:schemeClr val="lt1"/>
              </a:highlight>
              <a:latin typeface="Calibri"/>
              <a:ea typeface="Calibri"/>
              <a:cs typeface="Calibri"/>
              <a:sym typeface="Calibri"/>
            </a:endParaRPr>
          </a:p>
          <a:p>
            <a:pPr indent="-323850" lvl="1" marL="914400" rtl="0" algn="l">
              <a:lnSpc>
                <a:spcPct val="115000"/>
              </a:lnSpc>
              <a:spcBef>
                <a:spcPts val="0"/>
              </a:spcBef>
              <a:spcAft>
                <a:spcPts val="0"/>
              </a:spcAft>
              <a:buClr>
                <a:schemeClr val="dk1"/>
              </a:buClr>
              <a:buSzPts val="1500"/>
              <a:buAutoNum type="alphaLcPeriod"/>
            </a:pPr>
            <a:r>
              <a:rPr lang="en" sz="1500">
                <a:solidFill>
                  <a:schemeClr val="dk1"/>
                </a:solidFill>
              </a:rPr>
              <a:t>Cultural safety requires provider awareness about how their own biases may influence their interactions with their patients</a:t>
            </a:r>
            <a:endParaRPr sz="1500">
              <a:solidFill>
                <a:schemeClr val="dk1"/>
              </a:solidFill>
            </a:endParaRPr>
          </a:p>
          <a:p>
            <a:pPr indent="-323850" lvl="2" marL="1371600" rtl="0" algn="l">
              <a:lnSpc>
                <a:spcPct val="115000"/>
              </a:lnSpc>
              <a:spcBef>
                <a:spcPts val="0"/>
              </a:spcBef>
              <a:spcAft>
                <a:spcPts val="0"/>
              </a:spcAft>
              <a:buClr>
                <a:schemeClr val="dk1"/>
              </a:buClr>
              <a:buSzPts val="1500"/>
              <a:buAutoNum type="romanLcPeriod"/>
            </a:pPr>
            <a:r>
              <a:rPr lang="en" sz="1500">
                <a:solidFill>
                  <a:schemeClr val="dk1"/>
                </a:solidFill>
              </a:rPr>
              <a:t>Standardized screening tools may help providers effectively facilitate conversations about substance use and contraceptives with all patients</a:t>
            </a:r>
            <a:endParaRPr sz="1500">
              <a:solidFill>
                <a:schemeClr val="dk1"/>
              </a:solidFill>
            </a:endParaRPr>
          </a:p>
          <a:p>
            <a:pPr indent="-323850" lvl="1" marL="914400" rtl="0" algn="l">
              <a:lnSpc>
                <a:spcPct val="115000"/>
              </a:lnSpc>
              <a:spcBef>
                <a:spcPts val="0"/>
              </a:spcBef>
              <a:spcAft>
                <a:spcPts val="0"/>
              </a:spcAft>
              <a:buClr>
                <a:schemeClr val="dk1"/>
              </a:buClr>
              <a:buSzPts val="1500"/>
              <a:buAutoNum type="alphaLcPeriod"/>
            </a:pPr>
            <a:r>
              <a:rPr lang="en" sz="1500">
                <a:solidFill>
                  <a:schemeClr val="dk1"/>
                </a:solidFill>
              </a:rPr>
              <a:t>Effective and culturally safe patient interactions may be provided by gaining an understanding of how personal needs and experiences influence patients’ understanding of pregnancy and substance use</a:t>
            </a:r>
            <a:endParaRPr sz="1500">
              <a:solidFill>
                <a:schemeClr val="dk1"/>
              </a:solidFill>
            </a:endParaRPr>
          </a:p>
          <a:p>
            <a:pPr indent="-323850" lvl="1" marL="914400" rtl="0" algn="l">
              <a:lnSpc>
                <a:spcPct val="115000"/>
              </a:lnSpc>
              <a:spcBef>
                <a:spcPts val="0"/>
              </a:spcBef>
              <a:spcAft>
                <a:spcPts val="0"/>
              </a:spcAft>
              <a:buClr>
                <a:schemeClr val="dk1"/>
              </a:buClr>
              <a:buSzPts val="1500"/>
              <a:buAutoNum type="alphaLcPeriod"/>
            </a:pPr>
            <a:r>
              <a:rPr lang="en" sz="1500">
                <a:solidFill>
                  <a:schemeClr val="dk1"/>
                </a:solidFill>
              </a:rPr>
              <a:t>Assumptions about contraception use and reliability can be challenging to practice </a:t>
            </a:r>
            <a:endParaRPr sz="1500">
              <a:solidFill>
                <a:schemeClr val="dk1"/>
              </a:solidFill>
            </a:endParaRPr>
          </a:p>
          <a:p>
            <a:pPr indent="-323850" lvl="1" marL="914400" rtl="0" algn="l">
              <a:lnSpc>
                <a:spcPct val="115000"/>
              </a:lnSpc>
              <a:spcBef>
                <a:spcPts val="0"/>
              </a:spcBef>
              <a:spcAft>
                <a:spcPts val="0"/>
              </a:spcAft>
              <a:buClr>
                <a:schemeClr val="dk1"/>
              </a:buClr>
              <a:buSzPts val="1500"/>
              <a:buAutoNum type="alphaLcPeriod"/>
            </a:pPr>
            <a:r>
              <a:rPr lang="en" sz="1500">
                <a:solidFill>
                  <a:srgbClr val="222222"/>
                </a:solidFill>
                <a:latin typeface="Calibri"/>
                <a:ea typeface="Calibri"/>
                <a:cs typeface="Calibri"/>
                <a:sym typeface="Calibri"/>
              </a:rPr>
              <a:t>Education about effectively counseling patients from diverse backgrounds can help address differences in quality of care </a:t>
            </a:r>
            <a:endParaRPr sz="1500"/>
          </a:p>
          <a:p>
            <a:pPr indent="0" lvl="0" marL="0" rtl="0" algn="l">
              <a:spcBef>
                <a:spcPts val="0"/>
              </a:spcBef>
              <a:spcAft>
                <a:spcPts val="0"/>
              </a:spcAft>
              <a:buNone/>
            </a:pPr>
            <a:r>
              <a:t/>
            </a:r>
            <a:endParaRPr/>
          </a:p>
          <a:p>
            <a:pPr indent="0" lvl="0" marL="0" rtl="0" algn="l">
              <a:spcBef>
                <a:spcPts val="0"/>
              </a:spcBef>
              <a:spcAft>
                <a:spcPts val="0"/>
              </a:spcAft>
              <a:buNone/>
            </a:pPr>
            <a:r>
              <a:rPr lang="en"/>
              <a:t>Unsure of cause of gap - discussing gap in healthcare setting/with providers may be helpful </a:t>
            </a:r>
            <a:endParaRPr/>
          </a:p>
          <a:p>
            <a:pPr indent="0" lvl="0" marL="0" rtl="0" algn="l">
              <a:spcBef>
                <a:spcPts val="0"/>
              </a:spcBef>
              <a:spcAft>
                <a:spcPts val="0"/>
              </a:spcAft>
              <a:buNone/>
            </a:pPr>
            <a:r>
              <a:rPr lang="en"/>
              <a:t>Consistency</a:t>
            </a:r>
            <a:r>
              <a:rPr lang="en"/>
              <a:t> in provider practices with screening and counseling is important </a:t>
            </a:r>
            <a:endParaRPr/>
          </a:p>
          <a:p>
            <a:pPr indent="0" lvl="0" marL="0" rtl="0" algn="l">
              <a:spcBef>
                <a:spcPts val="0"/>
              </a:spcBef>
              <a:spcAft>
                <a:spcPts val="0"/>
              </a:spcAft>
              <a:buNone/>
            </a:pPr>
            <a:r>
              <a:t/>
            </a:r>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Contraceptive and substance use counseling are an important part of preventative care, as they provide patients with information that can prevent AEPs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Cultural safety requires provider awareness about how their own biases may influence their interactions with their patients</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Standardized screening tools may help providers effectively facilitate conversations about substance use and contraceptives with all patients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Effective and culturally safe patient interactions may be provided by gaining an understanding of how personal needs and experiences influence patients’ understanding of pregnancy and substance use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Assumptions about contraception use and reliability can be challenging to practice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know differences exist between providers and who they care for - there are racial and ethnic differences in outcomes that are linked to patterns in substance use and patterns in contraception use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Those things can be affected by patient provider relationships - therefore educating providers can reduce those differences, potentially decreasing AEPs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Substantiate those linkages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426cba576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426cba576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22222"/>
              </a:buClr>
              <a:buSzPts val="1400"/>
              <a:buFont typeface="Calibri"/>
              <a:buChar char="❖"/>
            </a:pPr>
            <a:r>
              <a:rPr lang="en" sz="1400">
                <a:solidFill>
                  <a:srgbClr val="222222"/>
                </a:solidFill>
                <a:latin typeface="Calibri"/>
                <a:ea typeface="Calibri"/>
                <a:cs typeface="Calibri"/>
                <a:sym typeface="Calibri"/>
              </a:rPr>
              <a:t>Gaps continue to exist in reproductive healthcare, and additional research is needed to further explain the causes of discrepancies in care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23850" lvl="1" marL="914400" rtl="0" algn="l">
              <a:lnSpc>
                <a:spcPct val="115000"/>
              </a:lnSpc>
              <a:spcBef>
                <a:spcPts val="0"/>
              </a:spcBef>
              <a:spcAft>
                <a:spcPts val="0"/>
              </a:spcAft>
              <a:buClr>
                <a:srgbClr val="222222"/>
              </a:buClr>
              <a:buSzPts val="1500"/>
              <a:buFont typeface="Calibri"/>
              <a:buAutoNum type="alphaLcPeriod"/>
            </a:pPr>
            <a:r>
              <a:rPr lang="en" sz="1500">
                <a:solidFill>
                  <a:srgbClr val="222222"/>
                </a:solidFill>
                <a:latin typeface="Calibri"/>
                <a:ea typeface="Calibri"/>
                <a:cs typeface="Calibri"/>
                <a:sym typeface="Calibri"/>
              </a:rPr>
              <a:t>Provider biases may impact the information, interactions, and care clinicians provide to their clients - what does this look in practice? Research here in when there are discrepancies between provider population makeup and patient population BEYOND race/ethnicity/age </a:t>
            </a:r>
            <a:endParaRPr sz="1500">
              <a:solidFill>
                <a:srgbClr val="222222"/>
              </a:solidFill>
              <a:latin typeface="Calibri"/>
              <a:ea typeface="Calibri"/>
              <a:cs typeface="Calibri"/>
              <a:sym typeface="Calibri"/>
            </a:endParaRPr>
          </a:p>
          <a:p>
            <a:pPr indent="-323850" lvl="1" marL="914400" rtl="0" algn="l">
              <a:lnSpc>
                <a:spcPct val="115000"/>
              </a:lnSpc>
              <a:spcBef>
                <a:spcPts val="0"/>
              </a:spcBef>
              <a:spcAft>
                <a:spcPts val="0"/>
              </a:spcAft>
              <a:buClr>
                <a:srgbClr val="222222"/>
              </a:buClr>
              <a:buSzPts val="1500"/>
              <a:buFont typeface="Calibri"/>
              <a:buAutoNum type="alphaLcPeriod"/>
            </a:pPr>
            <a:r>
              <a:rPr lang="en" sz="1500">
                <a:solidFill>
                  <a:srgbClr val="222222"/>
                </a:solidFill>
                <a:latin typeface="Calibri"/>
                <a:ea typeface="Calibri"/>
                <a:cs typeface="Calibri"/>
                <a:sym typeface="Calibri"/>
              </a:rPr>
              <a:t>More research needs to be conducted on factors that influence patients’ contraceptive decision-making </a:t>
            </a:r>
            <a:endParaRPr sz="1500">
              <a:solidFill>
                <a:srgbClr val="222222"/>
              </a:solidFill>
              <a:latin typeface="Calibri"/>
              <a:ea typeface="Calibri"/>
              <a:cs typeface="Calibri"/>
              <a:sym typeface="Calibri"/>
            </a:endParaRPr>
          </a:p>
          <a:p>
            <a:pPr indent="-323850" lvl="1" marL="914400" rtl="0" algn="l">
              <a:lnSpc>
                <a:spcPct val="115000"/>
              </a:lnSpc>
              <a:spcBef>
                <a:spcPts val="0"/>
              </a:spcBef>
              <a:spcAft>
                <a:spcPts val="0"/>
              </a:spcAft>
              <a:buClr>
                <a:srgbClr val="222222"/>
              </a:buClr>
              <a:buSzPts val="1500"/>
              <a:buFont typeface="Calibri"/>
              <a:buAutoNum type="alphaLcPeriod"/>
            </a:pPr>
            <a:r>
              <a:rPr lang="en" sz="1500">
                <a:solidFill>
                  <a:srgbClr val="222222"/>
                </a:solidFill>
                <a:latin typeface="Calibri"/>
                <a:ea typeface="Calibri"/>
                <a:cs typeface="Calibri"/>
                <a:sym typeface="Calibri"/>
              </a:rPr>
              <a:t>What makes care culturally competent? How can this be trained and implemented? </a:t>
            </a:r>
            <a:endParaRPr sz="1500">
              <a:solidFill>
                <a:srgbClr val="222222"/>
              </a:solidFill>
              <a:latin typeface="Calibri"/>
              <a:ea typeface="Calibri"/>
              <a:cs typeface="Calibri"/>
              <a:sym typeface="Calibri"/>
            </a:endParaRPr>
          </a:p>
          <a:p>
            <a:pPr indent="-323850" lvl="1" marL="914400" rtl="0" algn="l">
              <a:lnSpc>
                <a:spcPct val="115000"/>
              </a:lnSpc>
              <a:spcBef>
                <a:spcPts val="0"/>
              </a:spcBef>
              <a:spcAft>
                <a:spcPts val="0"/>
              </a:spcAft>
              <a:buClr>
                <a:srgbClr val="222222"/>
              </a:buClr>
              <a:buSzPts val="1500"/>
              <a:buFont typeface="Calibri"/>
              <a:buAutoNum type="alphaLcPeriod"/>
            </a:pPr>
            <a:r>
              <a:rPr lang="en" sz="1500">
                <a:solidFill>
                  <a:srgbClr val="222222"/>
                </a:solidFill>
                <a:latin typeface="Calibri"/>
                <a:ea typeface="Calibri"/>
                <a:cs typeface="Calibri"/>
                <a:sym typeface="Calibri"/>
              </a:rPr>
              <a:t>Improving measures of substance use during pregnancy and in general with concerns about self reporting </a:t>
            </a:r>
            <a:endParaRPr sz="15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5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500">
                <a:solidFill>
                  <a:srgbClr val="222222"/>
                </a:solidFill>
                <a:latin typeface="Calibri"/>
                <a:ea typeface="Calibri"/>
                <a:cs typeface="Calibri"/>
                <a:sym typeface="Calibri"/>
              </a:rPr>
              <a:t>More research needs to be done regarding self-reporting measures in legal vs illegal states as well as</a:t>
            </a:r>
            <a:r>
              <a:rPr b="1" lang="en" sz="1500">
                <a:solidFill>
                  <a:srgbClr val="222222"/>
                </a:solidFill>
                <a:latin typeface="Calibri"/>
                <a:ea typeface="Calibri"/>
                <a:cs typeface="Calibri"/>
                <a:sym typeface="Calibri"/>
              </a:rPr>
              <a:t> polysubstance</a:t>
            </a:r>
            <a:r>
              <a:rPr lang="en" sz="1500">
                <a:solidFill>
                  <a:srgbClr val="222222"/>
                </a:solidFill>
                <a:latin typeface="Calibri"/>
                <a:ea typeface="Calibri"/>
                <a:cs typeface="Calibri"/>
                <a:sym typeface="Calibri"/>
              </a:rPr>
              <a:t> use measures</a:t>
            </a:r>
            <a:endParaRPr sz="15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7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700">
                <a:solidFill>
                  <a:srgbClr val="222222"/>
                </a:solidFill>
                <a:latin typeface="Calibri"/>
                <a:ea typeface="Calibri"/>
                <a:cs typeface="Calibri"/>
                <a:sym typeface="Calibri"/>
              </a:rPr>
              <a:t>Increased research on the effects of cannabis use / polysubstance use during pregnancy</a:t>
            </a:r>
            <a:endParaRPr sz="17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7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700">
                <a:solidFill>
                  <a:srgbClr val="222222"/>
                </a:solidFill>
                <a:latin typeface="Calibri"/>
                <a:ea typeface="Calibri"/>
                <a:cs typeface="Calibri"/>
                <a:sym typeface="Calibri"/>
              </a:rPr>
              <a:t>How can we train providers to offer evidence-based, culturally competent care</a:t>
            </a:r>
            <a:endParaRPr sz="17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700">
                <a:solidFill>
                  <a:srgbClr val="222222"/>
                </a:solidFill>
                <a:latin typeface="Calibri"/>
                <a:ea typeface="Calibri"/>
                <a:cs typeface="Calibri"/>
                <a:sym typeface="Calibri"/>
              </a:rPr>
              <a:t>What is the impact of provider bias?</a:t>
            </a:r>
            <a:endParaRPr sz="1700">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700">
                <a:solidFill>
                  <a:srgbClr val="222222"/>
                </a:solidFill>
                <a:latin typeface="Calibri"/>
                <a:ea typeface="Calibri"/>
                <a:cs typeface="Calibri"/>
                <a:sym typeface="Calibri"/>
              </a:rPr>
              <a:t>Do health education materials need to be changed or expanded on for use in diverse communities</a:t>
            </a:r>
            <a:endParaRPr sz="15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4183c479d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44183c479d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read this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426cba57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426cba57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study we are discussing today is a collaboration between the Centers for Behavioral Health Research and Services at the University Alaska Anchorage and the University of Connecticut. The University of Connecticut team partnered with the Planned Parenthood of Southern New England, which has locations in Rhode Island and Connecticut. The University of Alaska partnered with Planned Parenthood of the Great Northwest, Hawai’i, Alaska, Indiana and Kentucky </a:t>
            </a:r>
            <a:r>
              <a:rPr lang="en">
                <a:solidFill>
                  <a:schemeClr val="dk1"/>
                </a:solidFill>
                <a:latin typeface="Calibri"/>
                <a:ea typeface="Calibri"/>
                <a:cs typeface="Calibri"/>
                <a:sym typeface="Calibri"/>
              </a:rPr>
              <a:t>which provides reproductive healthcare services and education through its 35 health centers located in Alaska, Hawai’I, Idaho, Indiana, Kentucky and western Washington</a:t>
            </a:r>
            <a:r>
              <a:rPr lang="en">
                <a:solidFill>
                  <a:schemeClr val="dk1"/>
                </a:solidFill>
              </a:rPr>
              <a:t>. Both university teams operated under a CDC grant aimed at implementing alcohol screening and brief intervention with the intention of reducing fetal alcohol spectrum disorders.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44183c479d_1_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44183c479d_1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350">
                <a:solidFill>
                  <a:srgbClr val="1F212E"/>
                </a:solidFill>
                <a:highlight>
                  <a:srgbClr val="FFFFFF"/>
                </a:highlight>
              </a:rPr>
              <a:t>Cultural competence acknowledges and respects the culture of the person or organization being served - cultural safety goes farther than that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426cba576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426cba576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1300">
                <a:solidFill>
                  <a:srgbClr val="222222"/>
                </a:solidFill>
                <a:latin typeface="Calibri"/>
                <a:ea typeface="Calibri"/>
                <a:cs typeface="Calibri"/>
                <a:sym typeface="Calibri"/>
              </a:rPr>
              <a:t>‘</a:t>
            </a:r>
            <a:r>
              <a:rPr i="1" lang="en" sz="1400">
                <a:solidFill>
                  <a:schemeClr val="dk1"/>
                </a:solidFill>
              </a:rPr>
              <a:t>The therapeutic relationship between a health provider and a patient is especially vulnerable to the influence of intentional or unintentional bias leading to the “paradox of well-intentioned physicians providing inequitable care. Equitable care is further compromised by poor communication, a lack of partnership via participatory or shared decision-making, a lack of respect, familiarity</a:t>
            </a:r>
            <a:endParaRPr i="1" sz="1400">
              <a:solidFill>
                <a:schemeClr val="dk1"/>
              </a:solidFill>
            </a:endParaRPr>
          </a:p>
          <a:p>
            <a:pPr indent="0" lvl="0" marL="0" rtl="0" algn="l">
              <a:spcBef>
                <a:spcPts val="0"/>
              </a:spcBef>
              <a:spcAft>
                <a:spcPts val="0"/>
              </a:spcAft>
              <a:buNone/>
            </a:pPr>
            <a:r>
              <a:rPr i="1" lang="en" sz="1400">
                <a:solidFill>
                  <a:schemeClr val="dk1"/>
                </a:solidFill>
              </a:rPr>
              <a:t>or affiliation and an overall lack of trust.” CURTIS ET AL 2019</a:t>
            </a:r>
            <a:endParaRPr sz="1300">
              <a:solidFill>
                <a:srgbClr val="222222"/>
              </a:solidFill>
              <a:latin typeface="Calibri"/>
              <a:ea typeface="Calibri"/>
              <a:cs typeface="Calibri"/>
              <a:sym typeface="Calibri"/>
            </a:endParaRPr>
          </a:p>
          <a:p>
            <a:pPr indent="-298450" lvl="0" marL="457200" rtl="0" algn="l">
              <a:lnSpc>
                <a:spcPct val="115000"/>
              </a:lnSpc>
              <a:spcBef>
                <a:spcPts val="0"/>
              </a:spcBef>
              <a:spcAft>
                <a:spcPts val="0"/>
              </a:spcAft>
              <a:buClr>
                <a:srgbClr val="222222"/>
              </a:buClr>
              <a:buSzPts val="1100"/>
              <a:buFont typeface="Calibri"/>
              <a:buChar char="-"/>
            </a:pPr>
            <a:r>
              <a:rPr lang="en" sz="1300">
                <a:solidFill>
                  <a:srgbClr val="222222"/>
                </a:solidFill>
                <a:latin typeface="Calibri"/>
                <a:ea typeface="Calibri"/>
                <a:cs typeface="Calibri"/>
                <a:sym typeface="Calibri"/>
              </a:rPr>
              <a:t>Approximately 1 in every 13 pregnant women who reporting consuming alcohol during their pregnancy had a child with an FASD</a:t>
            </a:r>
            <a:endParaRPr sz="1300">
              <a:solidFill>
                <a:srgbClr val="222222"/>
              </a:solidFill>
              <a:latin typeface="Calibri"/>
              <a:ea typeface="Calibri"/>
              <a:cs typeface="Calibri"/>
              <a:sym typeface="Calibri"/>
            </a:endParaRPr>
          </a:p>
          <a:p>
            <a:pPr indent="-311150" lvl="1" marL="914400" rtl="0" algn="l">
              <a:lnSpc>
                <a:spcPct val="115000"/>
              </a:lnSpc>
              <a:spcBef>
                <a:spcPts val="0"/>
              </a:spcBef>
              <a:spcAft>
                <a:spcPts val="0"/>
              </a:spcAft>
              <a:buClr>
                <a:srgbClr val="222222"/>
              </a:buClr>
              <a:buSzPts val="1300"/>
              <a:buFont typeface="Calibri"/>
              <a:buChar char="-"/>
            </a:pPr>
            <a:r>
              <a:rPr lang="en" sz="1300">
                <a:solidFill>
                  <a:srgbClr val="222222"/>
                </a:solidFill>
                <a:latin typeface="Calibri"/>
                <a:ea typeface="Calibri"/>
                <a:cs typeface="Calibri"/>
                <a:sym typeface="Calibri"/>
              </a:rPr>
              <a:t>Misconceptions about contraception use are pervasive, and provider biases may result in missed opportunities for screening and counseling</a:t>
            </a:r>
            <a:endParaRPr sz="1300">
              <a:solidFill>
                <a:srgbClr val="222222"/>
              </a:solidFill>
              <a:latin typeface="Calibri"/>
              <a:ea typeface="Calibri"/>
              <a:cs typeface="Calibri"/>
              <a:sym typeface="Calibri"/>
            </a:endParaRPr>
          </a:p>
          <a:p>
            <a:pPr indent="-311150" lvl="1" marL="914400" rtl="0" algn="l">
              <a:lnSpc>
                <a:spcPct val="115000"/>
              </a:lnSpc>
              <a:spcBef>
                <a:spcPts val="0"/>
              </a:spcBef>
              <a:spcAft>
                <a:spcPts val="0"/>
              </a:spcAft>
              <a:buClr>
                <a:srgbClr val="222222"/>
              </a:buClr>
              <a:buSzPts val="1300"/>
              <a:buFont typeface="Calibri"/>
              <a:buChar char="-"/>
            </a:pPr>
            <a:r>
              <a:rPr lang="en" sz="1300">
                <a:solidFill>
                  <a:srgbClr val="222222"/>
                </a:solidFill>
                <a:latin typeface="Calibri"/>
                <a:ea typeface="Calibri"/>
                <a:cs typeface="Calibri"/>
                <a:sym typeface="Calibri"/>
              </a:rPr>
              <a:t>There is an extensive history of bias surrounding contraceptive and gynecological care, especially for POC</a:t>
            </a:r>
            <a:endParaRPr sz="1300">
              <a:solidFill>
                <a:srgbClr val="222222"/>
              </a:solidFill>
              <a:latin typeface="Calibri"/>
              <a:ea typeface="Calibri"/>
              <a:cs typeface="Calibri"/>
              <a:sym typeface="Calibri"/>
            </a:endParaRPr>
          </a:p>
          <a:p>
            <a:pPr indent="-311150" lvl="2" marL="1371600" rtl="0" algn="l">
              <a:lnSpc>
                <a:spcPct val="115000"/>
              </a:lnSpc>
              <a:spcBef>
                <a:spcPts val="0"/>
              </a:spcBef>
              <a:spcAft>
                <a:spcPts val="0"/>
              </a:spcAft>
              <a:buClr>
                <a:srgbClr val="222222"/>
              </a:buClr>
              <a:buSzPts val="1300"/>
              <a:buFont typeface="Calibri"/>
              <a:buChar char="-"/>
            </a:pPr>
            <a:r>
              <a:rPr lang="en" sz="1300">
                <a:solidFill>
                  <a:srgbClr val="222222"/>
                </a:solidFill>
                <a:latin typeface="Calibri"/>
                <a:ea typeface="Calibri"/>
                <a:cs typeface="Calibri"/>
                <a:sym typeface="Calibri"/>
              </a:rPr>
              <a:t>This can contribute to recommendations that are not culturally informed or are ineffective for the targeted individuals</a:t>
            </a:r>
            <a:endParaRPr sz="1300">
              <a:solidFill>
                <a:srgbClr val="222222"/>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Char char="-"/>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FASDs are common but highly preventable - how common drinking is across the population </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Stats and graphics about FASDs</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Misconceptions about contraception use are pervasive - missed opportunities on behalf of providers</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	Provider bias may result in some groups being less likely to receive interventions than others</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A complicated history of provider bias exists around contraceptives and gynecological care, especially for POC </a:t>
            </a:r>
            <a:endParaRPr sz="13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1300">
                <a:solidFill>
                  <a:schemeClr val="dk1"/>
                </a:solidFill>
              </a:rPr>
              <a:t>Results in recommendations of contraceptive that are not culturally informed or are ineffective for the individuals being counseled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Demographics of people working in women’s health vs who is served in these clinics</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Are there racial and ethnic differences in AEPs in the data? </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?Differences in likelihood of diagnoses? Differences in screening? Differences in use? </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FRICTION in the differences</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Then introduce provider education and cultural competency </a:t>
            </a:r>
            <a:endParaRPr sz="1300">
              <a:solidFill>
                <a:schemeClr val="dk1"/>
              </a:solidFill>
              <a:highlight>
                <a:schemeClr val="lt1"/>
              </a:highlight>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t/>
            </a:r>
            <a:endParaRPr sz="1300">
              <a:solidFill>
                <a:schemeClr val="dk1"/>
              </a:solidFill>
              <a:highlight>
                <a:schemeClr val="lt1"/>
              </a:highlight>
              <a:latin typeface="Calibri"/>
              <a:ea typeface="Calibri"/>
              <a:cs typeface="Calibri"/>
              <a:sym typeface="Calibri"/>
            </a:endParaRPr>
          </a:p>
          <a:p>
            <a:pPr indent="0" lvl="0" marL="0" rtl="0" algn="l">
              <a:spcBef>
                <a:spcPts val="1200"/>
              </a:spcBef>
              <a:spcAft>
                <a:spcPts val="0"/>
              </a:spcAft>
              <a:buNone/>
            </a:pPr>
            <a:r>
              <a:rPr lang="en" sz="1300">
                <a:solidFill>
                  <a:schemeClr val="dk1"/>
                </a:solidFill>
                <a:highlight>
                  <a:schemeClr val="lt1"/>
                </a:highlight>
                <a:latin typeface="Calibri"/>
                <a:ea typeface="Calibri"/>
                <a:cs typeface="Calibri"/>
                <a:sym typeface="Calibri"/>
              </a:rPr>
              <a:t>Current best-practices have led contraceptive providers to increasingly use a </a:t>
            </a:r>
            <a:r>
              <a:rPr lang="en" sz="1300">
                <a:solidFill>
                  <a:schemeClr val="dk1"/>
                </a:solidFill>
                <a:latin typeface="Calibri"/>
                <a:ea typeface="Calibri"/>
                <a:cs typeface="Calibri"/>
                <a:sym typeface="Calibri"/>
              </a:rPr>
              <a:t>patient-centered approach to counseling individuals about contraceptives (Welti et al., 2022). Patient-centered care considers the individual’s lifestyle, health and sexual behavior to determine contraception recommendations. </a:t>
            </a:r>
            <a:endParaRPr sz="1300">
              <a:solidFill>
                <a:schemeClr val="dk1"/>
              </a:solidFill>
              <a:latin typeface="Calibri"/>
              <a:ea typeface="Calibri"/>
              <a:cs typeface="Calibri"/>
              <a:sym typeface="Calibri"/>
            </a:endParaRPr>
          </a:p>
          <a:p>
            <a:pPr indent="0" lvl="0" marL="0" rtl="0" algn="l">
              <a:spcBef>
                <a:spcPts val="1200"/>
              </a:spcBef>
              <a:spcAft>
                <a:spcPts val="0"/>
              </a:spcAft>
              <a:buNone/>
            </a:pPr>
            <a:r>
              <a:rPr lang="en" sz="1300">
                <a:solidFill>
                  <a:schemeClr val="dk1"/>
                </a:solidFill>
                <a:latin typeface="Calibri"/>
                <a:ea typeface="Calibri"/>
                <a:cs typeface="Calibri"/>
                <a:sym typeface="Calibri"/>
              </a:rPr>
              <a:t>This approach fails to consider the systemic and historical biases, cultural beliefs about pregnancy, and patient concerns about contraception safety, and may diminish patient  trust and receptivity to recommendations, exacerbating health disparities. </a:t>
            </a:r>
            <a:endParaRPr sz="13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300">
                <a:solidFill>
                  <a:schemeClr val="dk1"/>
                </a:solidFill>
                <a:highlight>
                  <a:schemeClr val="lt1"/>
                </a:highlight>
                <a:latin typeface="Calibri"/>
                <a:ea typeface="Calibri"/>
                <a:cs typeface="Calibri"/>
                <a:sym typeface="Calibri"/>
              </a:rPr>
              <a:t>In this study, we</a:t>
            </a:r>
            <a:r>
              <a:rPr lang="en" sz="1300">
                <a:solidFill>
                  <a:schemeClr val="dk1"/>
                </a:solidFill>
                <a:latin typeface="Calibri"/>
                <a:ea typeface="Calibri"/>
                <a:cs typeface="Calibri"/>
                <a:sym typeface="Calibri"/>
              </a:rPr>
              <a:t> explored the consistency of delivering universal alcohol screening and brief intervention (SBI) services to patients seeking care at two nationwide Planned Parenthood affiliates and provide recommendations on how culturally informed, patient-centered counseling is integral to equitable reproductive health care counseling and care. </a:t>
            </a:r>
            <a:endParaRPr sz="13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300">
                <a:solidFill>
                  <a:schemeClr val="dk1"/>
                </a:solidFill>
              </a:rPr>
              <a:t>Best practices for contraception care are patient centered - culturally competent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Contraceptive counseling is one method of FASD prevention</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Paired with substance use screening, there is a lot of opportunity for stigma/bias to enter the discussion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a:t>
            </a:r>
            <a:r>
              <a:rPr lang="en" sz="1300">
                <a:solidFill>
                  <a:schemeClr val="dk1"/>
                </a:solidFill>
                <a:highlight>
                  <a:schemeClr val="lt1"/>
                </a:highlight>
              </a:rPr>
              <a:t>Contraceptive counseling and alcohol screening and interventions often fail to consider risk factors and cultural differences in attitudes towards substance use, pregnancy, and contraceptive use. This can result in ineffective and biased counseling and interventions, mistrust toward contraceptive providers, and misconceptions about contraceptives.”</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2"/>
              </a:rPr>
              <a:t>Global Prevalence of Fetal Alcohol Spectrum Disorder Among Children and Youth - PMC (nih.gov)</a:t>
            </a:r>
            <a:endParaRPr sz="1300">
              <a:solidFill>
                <a:schemeClr val="dk1"/>
              </a:solidFill>
            </a:endParaRPr>
          </a:p>
          <a:p>
            <a:pPr indent="0" lvl="0" marL="0" rtl="0" algn="l">
              <a:spcBef>
                <a:spcPts val="1200"/>
              </a:spcBef>
              <a:spcAft>
                <a:spcPts val="1200"/>
              </a:spcAft>
              <a:buNone/>
            </a:pPr>
            <a:r>
              <a:t/>
            </a:r>
            <a:endParaRPr sz="13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4183c479d_1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44183c479d_1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44183c479d_1_8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44183c479d_1_8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Electronic health record data from 29,659 total encounters between the two affiliate groups was analyzed. Data was extracted for all patients who were assigned female at birth, aged 19-49 who completed preventative wellness visits between June 1 2020 and October 31 2022. A total of 12,471 encounters that </a:t>
            </a:r>
            <a:r>
              <a:rPr lang="en"/>
              <a:t>occurred</a:t>
            </a:r>
            <a:r>
              <a:rPr lang="en"/>
              <a:t> through the Planned Parenthood of Southern New England were analyzed. This population reported to by 44.4% white non-hispanic, 26.4% hispanic, 20.1% black, 2.6% Asian Pacific Islander, .4% Alaskan Native/American Indian and 6.1% unknown. These were compared to the sample of 17,188 individuals who were seen by the Planned Parenthood of Greater Northwest, Hawai’i, Alaska, Indiana and Kentucky. Of this population, 68.8% of participants reported to be white non hispanic, 7.7% were black, 8.3% were multiracial or other, 5.4% were Asian or Pacific Islander, 1.5% Alaskan Native/American Indian and 8.4% unknown. The differences in race and ethnicity are largely attributed to the different geographic locations of the affiliates.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426cba576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426cba576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on population- where it is and demographics</a:t>
            </a:r>
            <a:endParaRPr/>
          </a:p>
          <a:p>
            <a:pPr indent="0" lvl="0" marL="0" rtl="0" algn="l">
              <a:spcBef>
                <a:spcPts val="0"/>
              </a:spcBef>
              <a:spcAft>
                <a:spcPts val="0"/>
              </a:spcAft>
              <a:buNone/>
            </a:pPr>
            <a:r>
              <a:rPr lang="en"/>
              <a:t>	Chart showing contraceptive tiers (not list)</a:t>
            </a:r>
            <a:endParaRPr/>
          </a:p>
          <a:p>
            <a:pPr indent="0" lvl="0" marL="0" rtl="0" algn="l">
              <a:spcBef>
                <a:spcPts val="0"/>
              </a:spcBef>
              <a:spcAft>
                <a:spcPts val="0"/>
              </a:spcAft>
              <a:buNone/>
            </a:pPr>
            <a:r>
              <a:rPr lang="en"/>
              <a:t>	Table with findings</a:t>
            </a:r>
            <a:endParaRPr/>
          </a:p>
          <a:p>
            <a:pPr indent="0" lvl="0" marL="0" rtl="0" algn="l">
              <a:spcBef>
                <a:spcPts val="0"/>
              </a:spcBef>
              <a:spcAft>
                <a:spcPts val="0"/>
              </a:spcAft>
              <a:buNone/>
            </a:pPr>
            <a:r>
              <a:rPr lang="en"/>
              <a:t>	Context as where- clinics/PWVs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Universal alcohol SBI implementation included screening for alcohol use using the US AUDIT and providing a brief intervention and referral to treatment, when needed. </a:t>
            </a:r>
            <a:endParaRPr/>
          </a:p>
          <a:p>
            <a:pPr indent="0" lvl="0" marL="0" rtl="0" algn="l">
              <a:spcBef>
                <a:spcPts val="0"/>
              </a:spcBef>
              <a:spcAft>
                <a:spcPts val="0"/>
              </a:spcAft>
              <a:buNone/>
            </a:pPr>
            <a:r>
              <a:t/>
            </a:r>
            <a:endParaRPr/>
          </a:p>
          <a:p>
            <a:pPr indent="-317500" lvl="1" marL="914400" rtl="0" algn="l">
              <a:spcBef>
                <a:spcPts val="0"/>
              </a:spcBef>
              <a:spcAft>
                <a:spcPts val="0"/>
              </a:spcAft>
              <a:buClr>
                <a:srgbClr val="222222"/>
              </a:buClr>
              <a:buSzPts val="1400"/>
              <a:buFont typeface="Calibri"/>
              <a:buChar char="➢"/>
            </a:pPr>
            <a:r>
              <a:rPr lang="en" sz="1400">
                <a:solidFill>
                  <a:srgbClr val="222222"/>
                </a:solidFill>
                <a:latin typeface="Calibri"/>
                <a:ea typeface="Calibri"/>
                <a:cs typeface="Calibri"/>
                <a:sym typeface="Calibri"/>
              </a:rPr>
              <a:t>Two-sided t tests with Bonferroni adjustment alpha =.003 to compare contraceptive effectiveness and alcohol SBI implementation across racial and ethnic groups and identify any statistically-significant differences in the care these groups of patients received.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preventative wellness visits, patients should also receive contraceptive counseling, with a birth </a:t>
            </a:r>
            <a:r>
              <a:rPr lang="en"/>
              <a:t>control</a:t>
            </a:r>
            <a:r>
              <a:rPr lang="en"/>
              <a:t> method recorded by the provider.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44183c479d_1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44183c479d_1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44183c479d_1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44183c479d_1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aseline="30000" i="1" lang="en" sz="1400">
                <a:solidFill>
                  <a:schemeClr val="dk1"/>
                </a:solidFill>
                <a:highlight>
                  <a:srgbClr val="FFFFFF"/>
                </a:highlight>
                <a:latin typeface="Calibri"/>
                <a:ea typeface="Calibri"/>
                <a:cs typeface="Calibri"/>
                <a:sym typeface="Calibri"/>
              </a:rPr>
              <a:t>Remind audience that this table shows percent NOT SCREENED, so a smaller number indicates better screening rates. </a:t>
            </a:r>
            <a:endParaRPr baseline="30000" i="1" sz="14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At PPSNE (n=12,471), 16.3% of Black patients and 15.8% of Hispanic patients were not screened for alcohol use, compared to 12.7% of White patients. These differences were statistically </a:t>
            </a:r>
            <a:endParaRPr/>
          </a:p>
          <a:p>
            <a:pPr indent="0" lvl="0" marL="0" rtl="0" algn="l">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significant (</a:t>
            </a:r>
            <a:r>
              <a:rPr i="1" lang="en">
                <a:solidFill>
                  <a:schemeClr val="dk1"/>
                </a:solidFill>
                <a:latin typeface="Calibri"/>
                <a:ea typeface="Calibri"/>
                <a:cs typeface="Calibri"/>
                <a:sym typeface="Calibri"/>
              </a:rPr>
              <a:t>p</a:t>
            </a:r>
            <a:r>
              <a:rPr lang="en">
                <a:solidFill>
                  <a:schemeClr val="dk1"/>
                </a:solidFill>
                <a:latin typeface="Calibri"/>
                <a:ea typeface="Calibri"/>
                <a:cs typeface="Calibri"/>
                <a:sym typeface="Calibri"/>
              </a:rPr>
              <a:t>&lt;.001</a:t>
            </a:r>
            <a:r>
              <a:rPr lang="en">
                <a:solidFill>
                  <a:schemeClr val="dk1"/>
                </a:solidFill>
                <a:highlight>
                  <a:srgbClr val="FFFFFF"/>
                </a:highlight>
                <a:latin typeface="Calibri"/>
                <a:ea typeface="Calibri"/>
                <a:cs typeface="Calibri"/>
                <a:sym typeface="Calibri"/>
              </a:rPr>
              <a:t>).</a:t>
            </a:r>
            <a:r>
              <a:rPr baseline="30000" i="1" lang="en">
                <a:solidFill>
                  <a:schemeClr val="dk1"/>
                </a:solidFill>
                <a:highlight>
                  <a:srgbClr val="FFFFFF"/>
                </a:highlight>
                <a:latin typeface="Calibri"/>
                <a:ea typeface="Calibri"/>
                <a:cs typeface="Calibri"/>
                <a:sym typeface="Calibri"/>
              </a:rPr>
              <a:t>2</a:t>
            </a:r>
            <a:r>
              <a:rPr i="1" lang="en">
                <a:solidFill>
                  <a:schemeClr val="dk1"/>
                </a:solidFill>
                <a:highlight>
                  <a:srgbClr val="FFFFFF"/>
                </a:highlight>
                <a:latin typeface="Calibri"/>
                <a:ea typeface="Calibri"/>
                <a:cs typeface="Calibri"/>
                <a:sym typeface="Calibri"/>
              </a:rPr>
              <a:t>Black and Hispanic individuals are less likely to be screened than White individuals at PPSNE</a:t>
            </a:r>
            <a:endParaRPr i="1">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aseline="30000" i="1" lang="en">
                <a:solidFill>
                  <a:schemeClr val="dk1"/>
                </a:solidFill>
                <a:highlight>
                  <a:srgbClr val="FFFFFF"/>
                </a:highlight>
                <a:latin typeface="Calibri"/>
                <a:ea typeface="Calibri"/>
                <a:cs typeface="Calibri"/>
                <a:sym typeface="Calibri"/>
              </a:rPr>
              <a:t>3</a:t>
            </a:r>
            <a:r>
              <a:rPr i="1" lang="en">
                <a:solidFill>
                  <a:schemeClr val="dk1"/>
                </a:solidFill>
                <a:highlight>
                  <a:srgbClr val="FFFFFF"/>
                </a:highlight>
                <a:latin typeface="Calibri"/>
                <a:ea typeface="Calibri"/>
                <a:cs typeface="Calibri"/>
                <a:sym typeface="Calibri"/>
              </a:rPr>
              <a:t>Asian/Pacific Islander and Multi-Racial/Other Race individuals are less likely to be screened than White and Black individuals. Those with Unknown race are less likely to be screened than those in all other categories at PPGNHAIK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405275" y="785225"/>
            <a:ext cx="8427000" cy="2012100"/>
          </a:xfrm>
          <a:prstGeom prst="rect">
            <a:avLst/>
          </a:prstGeom>
        </p:spPr>
        <p:txBody>
          <a:bodyPr anchorCtr="0" anchor="ctr" bIns="91425" lIns="91425" spcFirstLastPara="1" rIns="91425" wrap="square" tIns="91425">
            <a:normAutofit/>
          </a:bodyPr>
          <a:lstStyle/>
          <a:p>
            <a:pPr indent="0" lvl="0" marL="914400" rtl="0" algn="ctr">
              <a:lnSpc>
                <a:spcPct val="115000"/>
              </a:lnSpc>
              <a:spcBef>
                <a:spcPts val="0"/>
              </a:spcBef>
              <a:spcAft>
                <a:spcPts val="0"/>
              </a:spcAft>
              <a:buNone/>
            </a:pPr>
            <a:r>
              <a:t/>
            </a:r>
            <a:endParaRPr b="1" sz="1700">
              <a:highlight>
                <a:srgbClr val="FFFFFF"/>
              </a:highlight>
              <a:latin typeface="Calibri"/>
              <a:ea typeface="Calibri"/>
              <a:cs typeface="Calibri"/>
              <a:sym typeface="Calibri"/>
            </a:endParaRPr>
          </a:p>
          <a:p>
            <a:pPr indent="0" lvl="0" marL="0" rtl="0" algn="ctr">
              <a:lnSpc>
                <a:spcPct val="115000"/>
              </a:lnSpc>
              <a:spcBef>
                <a:spcPts val="800"/>
              </a:spcBef>
              <a:spcAft>
                <a:spcPts val="800"/>
              </a:spcAft>
              <a:buNone/>
            </a:pPr>
            <a:r>
              <a:rPr b="1" lang="en" sz="3000">
                <a:highlight>
                  <a:srgbClr val="FFFFFF"/>
                </a:highlight>
                <a:latin typeface="Calibri"/>
                <a:ea typeface="Calibri"/>
                <a:cs typeface="Calibri"/>
                <a:sym typeface="Calibri"/>
              </a:rPr>
              <a:t>Providing Culturally Safe Interventions to Prevent Alcohol-Exposed Pregnancies</a:t>
            </a:r>
            <a:endParaRPr sz="7000"/>
          </a:p>
        </p:txBody>
      </p:sp>
      <p:sp>
        <p:nvSpPr>
          <p:cNvPr id="129" name="Google Shape;129;p13"/>
          <p:cNvSpPr txBox="1"/>
          <p:nvPr/>
        </p:nvSpPr>
        <p:spPr>
          <a:xfrm>
            <a:off x="1860375" y="2946800"/>
            <a:ext cx="4956000" cy="831300"/>
          </a:xfrm>
          <a:prstGeom prst="rect">
            <a:avLst/>
          </a:prstGeom>
          <a:noFill/>
          <a:ln>
            <a:noFill/>
          </a:ln>
        </p:spPr>
        <p:txBody>
          <a:bodyPr anchorCtr="0" anchor="t" bIns="91425" lIns="91425" spcFirstLastPara="1" rIns="91425" wrap="square" tIns="91425">
            <a:spAutoFit/>
          </a:bodyPr>
          <a:lstStyle/>
          <a:p>
            <a:pPr indent="-317500" lvl="1" marL="914400" rtl="0" algn="ctr">
              <a:spcBef>
                <a:spcPts val="0"/>
              </a:spcBef>
              <a:spcAft>
                <a:spcPts val="0"/>
              </a:spcAft>
              <a:buClr>
                <a:schemeClr val="dk1"/>
              </a:buClr>
              <a:buSzPts val="1400"/>
              <a:buFont typeface="Calibri"/>
              <a:buAutoNum type="alphaLcPeriod"/>
            </a:pPr>
            <a:r>
              <a:rPr lang="en">
                <a:solidFill>
                  <a:srgbClr val="222222"/>
                </a:solidFill>
                <a:highlight>
                  <a:schemeClr val="dk1"/>
                </a:highlight>
                <a:latin typeface="Calibri"/>
                <a:ea typeface="Calibri"/>
                <a:cs typeface="Calibri"/>
                <a:sym typeface="Calibri"/>
              </a:rPr>
              <a:t>Megan </a:t>
            </a:r>
            <a:r>
              <a:rPr lang="en">
                <a:solidFill>
                  <a:srgbClr val="222222"/>
                </a:solidFill>
                <a:highlight>
                  <a:schemeClr val="dk1"/>
                </a:highlight>
                <a:latin typeface="Calibri"/>
                <a:ea typeface="Calibri"/>
                <a:cs typeface="Calibri"/>
                <a:sym typeface="Calibri"/>
              </a:rPr>
              <a:t>Waddell, Corrie  Whitmore, Faith Ozer Green, Janice Vendetti, Bonnie McRee, Karen Steinberg, Diane King</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aphicFrame>
        <p:nvGraphicFramePr>
          <p:cNvPr id="213" name="Google Shape;213;p22"/>
          <p:cNvGraphicFramePr/>
          <p:nvPr/>
        </p:nvGraphicFramePr>
        <p:xfrm>
          <a:off x="369275" y="354450"/>
          <a:ext cx="3000000" cy="3000000"/>
        </p:xfrm>
        <a:graphic>
          <a:graphicData uri="http://schemas.openxmlformats.org/drawingml/2006/table">
            <a:tbl>
              <a:tblPr bandRow="1" firstCol="1" firstRow="1">
                <a:noFill/>
                <a:tableStyleId>{8E412492-1B3D-436C-8C28-F59A58DBCD33}</a:tableStyleId>
              </a:tblPr>
              <a:tblGrid>
                <a:gridCol w="2454875"/>
                <a:gridCol w="845525"/>
                <a:gridCol w="919475"/>
                <a:gridCol w="784850"/>
                <a:gridCol w="852800"/>
                <a:gridCol w="852175"/>
                <a:gridCol w="852175"/>
                <a:gridCol w="852800"/>
              </a:tblGrid>
              <a:tr h="809525">
                <a:tc>
                  <a:txBody>
                    <a:bodyPr/>
                    <a:lstStyle/>
                    <a:p>
                      <a:pPr indent="0" lvl="0" marL="0" rtl="0" algn="l">
                        <a:spcBef>
                          <a:spcPts val="0"/>
                        </a:spcBef>
                        <a:spcAft>
                          <a:spcPts val="0"/>
                        </a:spcAft>
                        <a:buNone/>
                      </a:pPr>
                      <a:r>
                        <a:rPr b="1" lang="en" sz="1100">
                          <a:latin typeface="Calibri"/>
                          <a:ea typeface="Calibri"/>
                          <a:cs typeface="Calibri"/>
                          <a:sym typeface="Calibri"/>
                        </a:rPr>
                        <a:t>Characteristic</a:t>
                      </a:r>
                      <a:endParaRPr b="1" sz="1100">
                        <a:latin typeface="Calibri"/>
                        <a:ea typeface="Calibri"/>
                        <a:cs typeface="Calibri"/>
                        <a:sym typeface="Calibri"/>
                      </a:endParaRPr>
                    </a:p>
                  </a:txBody>
                  <a:tcPr marT="0" marB="0" marR="68575" marL="68575" anchor="b"/>
                </a:tc>
                <a:tc>
                  <a:txBody>
                    <a:bodyPr/>
                    <a:lstStyle/>
                    <a:p>
                      <a:pPr indent="0" lvl="0" marL="0" rtl="0" algn="l">
                        <a:spcBef>
                          <a:spcPts val="0"/>
                        </a:spcBef>
                        <a:spcAft>
                          <a:spcPts val="0"/>
                        </a:spcAft>
                        <a:buNone/>
                      </a:pPr>
                      <a:r>
                        <a:rPr b="1" lang="en" sz="1100">
                          <a:latin typeface="Calibri"/>
                          <a:ea typeface="Calibri"/>
                          <a:cs typeface="Calibri"/>
                          <a:sym typeface="Calibri"/>
                        </a:rPr>
                        <a:t>Full sample (n=13,258) </a:t>
                      </a:r>
                      <a:endParaRPr b="1" sz="1100">
                        <a:latin typeface="Calibri"/>
                        <a:ea typeface="Calibri"/>
                        <a:cs typeface="Calibri"/>
                        <a:sym typeface="Calibri"/>
                      </a:endParaRPr>
                    </a:p>
                  </a:txBody>
                  <a:tcPr marT="0" marB="0" marR="68575" marL="68575" anchor="b"/>
                </a:tc>
                <a:tc>
                  <a:txBody>
                    <a:bodyPr/>
                    <a:lstStyle/>
                    <a:p>
                      <a:pPr indent="0" lvl="0" marL="0" rtl="0" algn="l">
                        <a:spcBef>
                          <a:spcPts val="0"/>
                        </a:spcBef>
                        <a:spcAft>
                          <a:spcPts val="0"/>
                        </a:spcAft>
                        <a:buNone/>
                      </a:pPr>
                      <a:r>
                        <a:rPr lang="en" sz="1100">
                          <a:latin typeface="Calibri"/>
                          <a:ea typeface="Calibri"/>
                          <a:cs typeface="Calibri"/>
                          <a:sym typeface="Calibri"/>
                        </a:rPr>
                        <a:t>Asian/Pacific Islander </a:t>
                      </a:r>
                      <a:r>
                        <a:rPr b="1" lang="en" sz="1100">
                          <a:latin typeface="Calibri"/>
                          <a:ea typeface="Calibri"/>
                          <a:cs typeface="Calibri"/>
                          <a:sym typeface="Calibri"/>
                        </a:rPr>
                        <a:t>(n=714)</a:t>
                      </a:r>
                      <a:endParaRPr b="1" sz="1100">
                        <a:latin typeface="Calibri"/>
                        <a:ea typeface="Calibri"/>
                        <a:cs typeface="Calibri"/>
                        <a:sym typeface="Calibri"/>
                      </a:endParaRPr>
                    </a:p>
                  </a:txBody>
                  <a:tcPr marT="0" marB="0" marR="68575" marL="68575" anchor="b"/>
                </a:tc>
                <a:tc>
                  <a:txBody>
                    <a:bodyPr/>
                    <a:lstStyle/>
                    <a:p>
                      <a:pPr indent="0" lvl="0" marL="0" rtl="0" algn="l">
                        <a:spcBef>
                          <a:spcPts val="0"/>
                        </a:spcBef>
                        <a:spcAft>
                          <a:spcPts val="0"/>
                        </a:spcAft>
                        <a:buNone/>
                      </a:pPr>
                      <a:r>
                        <a:rPr b="1" lang="en" sz="1100">
                          <a:latin typeface="Calibri"/>
                          <a:ea typeface="Calibri"/>
                          <a:cs typeface="Calibri"/>
                          <a:sym typeface="Calibri"/>
                        </a:rPr>
                        <a:t>Black (n=1,020)</a:t>
                      </a:r>
                      <a:endParaRPr b="1" sz="1100">
                        <a:latin typeface="Calibri"/>
                        <a:ea typeface="Calibri"/>
                        <a:cs typeface="Calibri"/>
                        <a:sym typeface="Calibri"/>
                      </a:endParaRPr>
                    </a:p>
                  </a:txBody>
                  <a:tcPr marT="0" marB="0" marR="68575" marL="68575" anchor="b"/>
                </a:tc>
                <a:tc>
                  <a:txBody>
                    <a:bodyPr/>
                    <a:lstStyle/>
                    <a:p>
                      <a:pPr indent="0" lvl="0" marL="0" rtl="0" algn="l">
                        <a:spcBef>
                          <a:spcPts val="0"/>
                        </a:spcBef>
                        <a:spcAft>
                          <a:spcPts val="0"/>
                        </a:spcAft>
                        <a:buNone/>
                      </a:pPr>
                      <a:r>
                        <a:rPr b="1" lang="en" sz="1100">
                          <a:latin typeface="Calibri"/>
                          <a:ea typeface="Calibri"/>
                          <a:cs typeface="Calibri"/>
                          <a:sym typeface="Calibri"/>
                        </a:rPr>
                        <a:t>Multi-Racial or Other (n=1,098)</a:t>
                      </a:r>
                      <a:endParaRPr b="1" sz="1100">
                        <a:latin typeface="Calibri"/>
                        <a:ea typeface="Calibri"/>
                        <a:cs typeface="Calibri"/>
                        <a:sym typeface="Calibri"/>
                      </a:endParaRPr>
                    </a:p>
                  </a:txBody>
                  <a:tcPr marT="0" marB="0" marR="68575" marL="68575" anchor="b"/>
                </a:tc>
                <a:tc>
                  <a:txBody>
                    <a:bodyPr/>
                    <a:lstStyle/>
                    <a:p>
                      <a:pPr indent="0" lvl="0" marL="0" rtl="0" algn="l">
                        <a:spcBef>
                          <a:spcPts val="0"/>
                        </a:spcBef>
                        <a:spcAft>
                          <a:spcPts val="0"/>
                        </a:spcAft>
                        <a:buNone/>
                      </a:pPr>
                      <a:r>
                        <a:rPr b="1" lang="en" sz="1100">
                          <a:latin typeface="Calibri"/>
                          <a:ea typeface="Calibri"/>
                          <a:cs typeface="Calibri"/>
                          <a:sym typeface="Calibri"/>
                        </a:rPr>
                        <a:t>AK Native/</a:t>
                      </a:r>
                      <a:br>
                        <a:rPr b="1" lang="en" sz="1100">
                          <a:latin typeface="Calibri"/>
                          <a:ea typeface="Calibri"/>
                          <a:cs typeface="Calibri"/>
                          <a:sym typeface="Calibri"/>
                        </a:rPr>
                      </a:br>
                      <a:r>
                        <a:rPr b="1" lang="en" sz="1100">
                          <a:latin typeface="Calibri"/>
                          <a:ea typeface="Calibri"/>
                          <a:cs typeface="Calibri"/>
                          <a:sym typeface="Calibri"/>
                        </a:rPr>
                        <a:t>Am. Indian (n=198)</a:t>
                      </a:r>
                      <a:endParaRPr b="1" sz="1100">
                        <a:latin typeface="Calibri"/>
                        <a:ea typeface="Calibri"/>
                        <a:cs typeface="Calibri"/>
                        <a:sym typeface="Calibri"/>
                      </a:endParaRPr>
                    </a:p>
                  </a:txBody>
                  <a:tcPr marT="0" marB="0" marR="68575" marL="68575" anchor="b"/>
                </a:tc>
                <a:tc>
                  <a:txBody>
                    <a:bodyPr/>
                    <a:lstStyle/>
                    <a:p>
                      <a:pPr indent="0" lvl="0" marL="0" rtl="0" algn="l">
                        <a:spcBef>
                          <a:spcPts val="0"/>
                        </a:spcBef>
                        <a:spcAft>
                          <a:spcPts val="0"/>
                        </a:spcAft>
                        <a:buNone/>
                      </a:pPr>
                      <a:r>
                        <a:rPr b="1" lang="en" sz="1100">
                          <a:latin typeface="Calibri"/>
                          <a:ea typeface="Calibri"/>
                          <a:cs typeface="Calibri"/>
                          <a:sym typeface="Calibri"/>
                        </a:rPr>
                        <a:t>Unknown/ Prefer Not to Answer (n=1,108)</a:t>
                      </a:r>
                      <a:endParaRPr b="1" sz="1100">
                        <a:latin typeface="Calibri"/>
                        <a:ea typeface="Calibri"/>
                        <a:cs typeface="Calibri"/>
                        <a:sym typeface="Calibri"/>
                      </a:endParaRPr>
                    </a:p>
                  </a:txBody>
                  <a:tcPr marT="0" marB="0" marR="68575" marL="68575" anchor="b"/>
                </a:tc>
                <a:tc>
                  <a:txBody>
                    <a:bodyPr/>
                    <a:lstStyle/>
                    <a:p>
                      <a:pPr indent="0" lvl="0" marL="0" rtl="0" algn="l">
                        <a:spcBef>
                          <a:spcPts val="0"/>
                        </a:spcBef>
                        <a:spcAft>
                          <a:spcPts val="0"/>
                        </a:spcAft>
                        <a:buNone/>
                      </a:pPr>
                      <a:r>
                        <a:rPr b="1" lang="en" sz="1100">
                          <a:latin typeface="Calibri"/>
                          <a:ea typeface="Calibri"/>
                          <a:cs typeface="Calibri"/>
                          <a:sym typeface="Calibri"/>
                        </a:rPr>
                        <a:t>White (n=9,120)</a:t>
                      </a:r>
                      <a:endParaRPr b="1" sz="1100">
                        <a:latin typeface="Calibri"/>
                        <a:ea typeface="Calibri"/>
                        <a:cs typeface="Calibri"/>
                        <a:sym typeface="Calibri"/>
                      </a:endParaRPr>
                    </a:p>
                  </a:txBody>
                  <a:tcPr marT="0" marB="0" marR="68575" marL="68575" anchor="b"/>
                </a:tc>
              </a:tr>
              <a:tr h="366275">
                <a:tc>
                  <a:txBody>
                    <a:bodyPr/>
                    <a:lstStyle/>
                    <a:p>
                      <a:pPr indent="0" lvl="0" marL="0" rtl="0" algn="l">
                        <a:spcBef>
                          <a:spcPts val="0"/>
                        </a:spcBef>
                        <a:spcAft>
                          <a:spcPts val="0"/>
                        </a:spcAft>
                        <a:buNone/>
                      </a:pPr>
                      <a:r>
                        <a:rPr b="1" lang="en" sz="1100">
                          <a:latin typeface="Calibri"/>
                          <a:ea typeface="Calibri"/>
                          <a:cs typeface="Calibri"/>
                          <a:sym typeface="Calibri"/>
                        </a:rPr>
                        <a:t>More effecti</a:t>
                      </a:r>
                      <a:r>
                        <a:rPr lang="en" sz="1100">
                          <a:latin typeface="Calibri"/>
                          <a:ea typeface="Calibri"/>
                          <a:cs typeface="Calibri"/>
                          <a:sym typeface="Calibri"/>
                        </a:rPr>
                        <a:t>ve contraceptive method</a:t>
                      </a:r>
                      <a:endParaRPr b="1"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93.6%</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95.4%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91.2%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91.4%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93.9%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92.0%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94.1%</a:t>
                      </a:r>
                      <a:endParaRPr sz="1100">
                        <a:latin typeface="Calibri"/>
                        <a:ea typeface="Calibri"/>
                        <a:cs typeface="Calibri"/>
                        <a:sym typeface="Calibri"/>
                      </a:endParaRPr>
                    </a:p>
                  </a:txBody>
                  <a:tcPr marT="0" marB="0" marR="68575" marL="68575"/>
                </a:tc>
              </a:tr>
              <a:tr h="389600">
                <a:tc>
                  <a:txBody>
                    <a:bodyPr/>
                    <a:lstStyle/>
                    <a:p>
                      <a:pPr indent="0" lvl="0" marL="0" rtl="0" algn="l">
                        <a:spcBef>
                          <a:spcPts val="0"/>
                        </a:spcBef>
                        <a:spcAft>
                          <a:spcPts val="0"/>
                        </a:spcAft>
                        <a:buNone/>
                      </a:pPr>
                      <a:r>
                        <a:rPr b="1" lang="en" sz="1100">
                          <a:latin typeface="Calibri"/>
                          <a:ea typeface="Calibri"/>
                          <a:cs typeface="Calibri"/>
                          <a:sym typeface="Calibri"/>
                        </a:rPr>
                        <a:t>Less effective </a:t>
                      </a:r>
                      <a:r>
                        <a:rPr lang="en" sz="1100">
                          <a:latin typeface="Calibri"/>
                          <a:ea typeface="Calibri"/>
                          <a:cs typeface="Calibri"/>
                          <a:sym typeface="Calibri"/>
                        </a:rPr>
                        <a:t>c</a:t>
                      </a:r>
                      <a:r>
                        <a:rPr b="1" lang="en" sz="1100">
                          <a:latin typeface="Calibri"/>
                          <a:ea typeface="Calibri"/>
                          <a:cs typeface="Calibri"/>
                          <a:sym typeface="Calibri"/>
                        </a:rPr>
                        <a:t>ontraceptive </a:t>
                      </a:r>
                      <a:r>
                        <a:rPr lang="en" sz="1100">
                          <a:latin typeface="Calibri"/>
                          <a:ea typeface="Calibri"/>
                          <a:cs typeface="Calibri"/>
                          <a:sym typeface="Calibri"/>
                        </a:rPr>
                        <a:t>m</a:t>
                      </a:r>
                      <a:r>
                        <a:rPr b="1" lang="en" sz="1100">
                          <a:latin typeface="Calibri"/>
                          <a:ea typeface="Calibri"/>
                          <a:cs typeface="Calibri"/>
                          <a:sym typeface="Calibri"/>
                        </a:rPr>
                        <a:t>ethod</a:t>
                      </a:r>
                      <a:endParaRPr b="1"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b="1" lang="en" sz="1100">
                          <a:highlight>
                            <a:srgbClr val="B6D7A8"/>
                          </a:highlight>
                          <a:latin typeface="Calibri"/>
                          <a:ea typeface="Calibri"/>
                          <a:cs typeface="Calibri"/>
                          <a:sym typeface="Calibri"/>
                        </a:rPr>
                        <a:t>6.4%</a:t>
                      </a:r>
                      <a:endParaRPr b="1" sz="1100">
                        <a:highlight>
                          <a:srgbClr val="B6D7A8"/>
                        </a:highlight>
                        <a:latin typeface="Calibri"/>
                        <a:ea typeface="Calibri"/>
                        <a:cs typeface="Calibri"/>
                        <a:sym typeface="Calibri"/>
                      </a:endParaRPr>
                    </a:p>
                  </a:txBody>
                  <a:tcPr marT="0" marB="0" marR="68575" marL="68575"/>
                </a:tc>
                <a:tc>
                  <a:txBody>
                    <a:bodyPr/>
                    <a:lstStyle/>
                    <a:p>
                      <a:pPr indent="-673100" lvl="0" marL="673100" rtl="0" algn="l">
                        <a:spcBef>
                          <a:spcPts val="0"/>
                        </a:spcBef>
                        <a:spcAft>
                          <a:spcPts val="0"/>
                        </a:spcAft>
                        <a:buNone/>
                      </a:pPr>
                      <a:r>
                        <a:rPr b="1" lang="en" sz="1100">
                          <a:highlight>
                            <a:srgbClr val="B6D7A8"/>
                          </a:highlight>
                          <a:latin typeface="Calibri"/>
                          <a:ea typeface="Calibri"/>
                          <a:cs typeface="Calibri"/>
                          <a:sym typeface="Calibri"/>
                        </a:rPr>
                        <a:t>4.6%</a:t>
                      </a:r>
                      <a:endParaRPr b="1" sz="1100">
                        <a:highlight>
                          <a:srgbClr val="B6D7A8"/>
                        </a:highlight>
                        <a:latin typeface="Calibri"/>
                        <a:ea typeface="Calibri"/>
                        <a:cs typeface="Calibri"/>
                        <a:sym typeface="Calibri"/>
                      </a:endParaRPr>
                    </a:p>
                    <a:p>
                      <a:pPr indent="0" lvl="0" marL="0" rtl="0" algn="l">
                        <a:spcBef>
                          <a:spcPts val="0"/>
                        </a:spcBef>
                        <a:spcAft>
                          <a:spcPts val="0"/>
                        </a:spcAft>
                        <a:buNone/>
                      </a:pPr>
                      <a:r>
                        <a:t/>
                      </a:r>
                      <a:endParaRPr b="1" sz="1100">
                        <a:highlight>
                          <a:srgbClr val="B6D7A8"/>
                        </a:highlight>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b="1" lang="en" sz="1100">
                          <a:highlight>
                            <a:srgbClr val="F9CB9C"/>
                          </a:highlight>
                          <a:latin typeface="Calibri"/>
                          <a:ea typeface="Calibri"/>
                          <a:cs typeface="Calibri"/>
                          <a:sym typeface="Calibri"/>
                        </a:rPr>
                        <a:t>8.8%</a:t>
                      </a:r>
                      <a:endParaRPr b="1" sz="1100">
                        <a:highlight>
                          <a:srgbClr val="F9CB9C"/>
                        </a:highlight>
                        <a:latin typeface="Calibri"/>
                        <a:ea typeface="Calibri"/>
                        <a:cs typeface="Calibri"/>
                        <a:sym typeface="Calibri"/>
                      </a:endParaRPr>
                    </a:p>
                    <a:p>
                      <a:pPr indent="0" lvl="0" marL="0" rtl="0" algn="l">
                        <a:spcBef>
                          <a:spcPts val="0"/>
                        </a:spcBef>
                        <a:spcAft>
                          <a:spcPts val="0"/>
                        </a:spcAft>
                        <a:buNone/>
                      </a:pPr>
                      <a:r>
                        <a:t/>
                      </a:r>
                      <a:endParaRPr b="1" sz="1100">
                        <a:highlight>
                          <a:srgbClr val="F9CB9C"/>
                        </a:highlight>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b="1" lang="en" sz="1100">
                          <a:highlight>
                            <a:srgbClr val="F9CB9C"/>
                          </a:highlight>
                          <a:latin typeface="Calibri"/>
                          <a:ea typeface="Calibri"/>
                          <a:cs typeface="Calibri"/>
                          <a:sym typeface="Calibri"/>
                        </a:rPr>
                        <a:t>8.6%</a:t>
                      </a:r>
                      <a:endParaRPr b="1" sz="1100">
                        <a:highlight>
                          <a:srgbClr val="F9CB9C"/>
                        </a:highlight>
                        <a:latin typeface="Calibri"/>
                        <a:ea typeface="Calibri"/>
                        <a:cs typeface="Calibri"/>
                        <a:sym typeface="Calibri"/>
                      </a:endParaRPr>
                    </a:p>
                    <a:p>
                      <a:pPr indent="0" lvl="0" marL="0" rtl="0" algn="l">
                        <a:spcBef>
                          <a:spcPts val="0"/>
                        </a:spcBef>
                        <a:spcAft>
                          <a:spcPts val="0"/>
                        </a:spcAft>
                        <a:buNone/>
                      </a:pPr>
                      <a:r>
                        <a:t/>
                      </a:r>
                      <a:endParaRPr b="1" sz="1100">
                        <a:highlight>
                          <a:srgbClr val="F9CB9C"/>
                        </a:highlight>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6.1%</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b="1" lang="en" sz="1100">
                          <a:highlight>
                            <a:srgbClr val="F9CB9C"/>
                          </a:highlight>
                          <a:latin typeface="Calibri"/>
                          <a:ea typeface="Calibri"/>
                          <a:cs typeface="Calibri"/>
                          <a:sym typeface="Calibri"/>
                        </a:rPr>
                        <a:t>8.0%</a:t>
                      </a:r>
                      <a:endParaRPr b="1" sz="1100">
                        <a:highlight>
                          <a:srgbClr val="F9CB9C"/>
                        </a:highlight>
                        <a:latin typeface="Calibri"/>
                        <a:ea typeface="Calibri"/>
                        <a:cs typeface="Calibri"/>
                        <a:sym typeface="Calibri"/>
                      </a:endParaRPr>
                    </a:p>
                    <a:p>
                      <a:pPr indent="0" lvl="0" marL="0" rtl="0" algn="l">
                        <a:spcBef>
                          <a:spcPts val="0"/>
                        </a:spcBef>
                        <a:spcAft>
                          <a:spcPts val="0"/>
                        </a:spcAft>
                        <a:buNone/>
                      </a:pPr>
                      <a:r>
                        <a:t/>
                      </a:r>
                      <a:endParaRPr b="1"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b="1" lang="en" sz="1100">
                          <a:highlight>
                            <a:srgbClr val="B6D7A8"/>
                          </a:highlight>
                          <a:latin typeface="Calibri"/>
                          <a:ea typeface="Calibri"/>
                          <a:cs typeface="Calibri"/>
                          <a:sym typeface="Calibri"/>
                        </a:rPr>
                        <a:t>5.9%</a:t>
                      </a:r>
                      <a:endParaRPr b="1" sz="1100">
                        <a:highlight>
                          <a:srgbClr val="B6D7A8"/>
                        </a:highlight>
                        <a:latin typeface="Calibri"/>
                        <a:ea typeface="Calibri"/>
                        <a:cs typeface="Calibri"/>
                        <a:sym typeface="Calibri"/>
                      </a:endParaRPr>
                    </a:p>
                    <a:p>
                      <a:pPr indent="0" lvl="0" marL="0" rtl="0" algn="l">
                        <a:spcBef>
                          <a:spcPts val="0"/>
                        </a:spcBef>
                        <a:spcAft>
                          <a:spcPts val="0"/>
                        </a:spcAft>
                        <a:buNone/>
                      </a:pPr>
                      <a:r>
                        <a:t/>
                      </a:r>
                      <a:endParaRPr b="1" sz="1100">
                        <a:latin typeface="Calibri"/>
                        <a:ea typeface="Calibri"/>
                        <a:cs typeface="Calibri"/>
                        <a:sym typeface="Calibri"/>
                      </a:endParaRPr>
                    </a:p>
                  </a:txBody>
                  <a:tcPr marT="0" marB="0" marR="68575" marL="68575"/>
                </a:tc>
              </a:tr>
              <a:tr h="404775">
                <a:tc>
                  <a:txBody>
                    <a:bodyPr/>
                    <a:lstStyle/>
                    <a:p>
                      <a:pPr indent="0" lvl="0" marL="0" rtl="0" algn="l">
                        <a:spcBef>
                          <a:spcPts val="0"/>
                        </a:spcBef>
                        <a:spcAft>
                          <a:spcPts val="0"/>
                        </a:spcAft>
                        <a:buNone/>
                      </a:pPr>
                      <a:r>
                        <a:rPr b="1" lang="en" sz="1100">
                          <a:latin typeface="Calibri"/>
                          <a:ea typeface="Calibri"/>
                          <a:cs typeface="Calibri"/>
                          <a:sym typeface="Calibri"/>
                        </a:rPr>
                        <a:t>Any Alcohol Use and Less Effective BCM (at risk for AEP)</a:t>
                      </a:r>
                      <a:endParaRPr b="1"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5.0%</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b="1" lang="en" sz="1100">
                          <a:highlight>
                            <a:srgbClr val="B6D7A8"/>
                          </a:highlight>
                          <a:latin typeface="Calibri"/>
                          <a:ea typeface="Calibri"/>
                          <a:cs typeface="Calibri"/>
                          <a:sym typeface="Calibri"/>
                        </a:rPr>
                        <a:t>3.6%</a:t>
                      </a:r>
                      <a:endParaRPr b="1" sz="1100">
                        <a:highlight>
                          <a:srgbClr val="B6D7A8"/>
                        </a:highlight>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b="1" lang="en" sz="1100">
                          <a:highlight>
                            <a:srgbClr val="F9CB9C"/>
                          </a:highlight>
                          <a:latin typeface="Calibri"/>
                          <a:ea typeface="Calibri"/>
                          <a:cs typeface="Calibri"/>
                          <a:sym typeface="Calibri"/>
                        </a:rPr>
                        <a:t>6.7%</a:t>
                      </a:r>
                      <a:endParaRPr b="1" sz="1100">
                        <a:highlight>
                          <a:srgbClr val="F9CB9C"/>
                        </a:highlight>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b="1" lang="en" sz="1100">
                          <a:highlight>
                            <a:srgbClr val="F9CB9C"/>
                          </a:highlight>
                          <a:latin typeface="Calibri"/>
                          <a:ea typeface="Calibri"/>
                          <a:cs typeface="Calibri"/>
                          <a:sym typeface="Calibri"/>
                        </a:rPr>
                        <a:t>6.6%</a:t>
                      </a:r>
                      <a:endParaRPr b="1" sz="1100">
                        <a:highlight>
                          <a:srgbClr val="F9CB9C"/>
                        </a:highlight>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5.6%</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 sz="1100">
                          <a:latin typeface="Calibri"/>
                          <a:ea typeface="Calibri"/>
                          <a:cs typeface="Calibri"/>
                          <a:sym typeface="Calibri"/>
                        </a:rPr>
                        <a:t>6.6%</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b="1" lang="en" sz="1100">
                          <a:highlight>
                            <a:srgbClr val="B6D7A8"/>
                          </a:highlight>
                          <a:latin typeface="Calibri"/>
                          <a:ea typeface="Calibri"/>
                          <a:cs typeface="Calibri"/>
                          <a:sym typeface="Calibri"/>
                        </a:rPr>
                        <a:t>4.5%</a:t>
                      </a:r>
                      <a:endParaRPr b="1" sz="1100">
                        <a:highlight>
                          <a:srgbClr val="B6D7A8"/>
                        </a:highlight>
                        <a:latin typeface="Calibri"/>
                        <a:ea typeface="Calibri"/>
                        <a:cs typeface="Calibri"/>
                        <a:sym typeface="Calibri"/>
                      </a:endParaRPr>
                    </a:p>
                  </a:txBody>
                  <a:tcPr marT="0" marB="0" marR="68575" marL="68575"/>
                </a:tc>
              </a:tr>
            </a:tbl>
          </a:graphicData>
        </a:graphic>
      </p:graphicFrame>
      <p:sp>
        <p:nvSpPr>
          <p:cNvPr id="214" name="Google Shape;214;p22"/>
          <p:cNvSpPr txBox="1"/>
          <p:nvPr/>
        </p:nvSpPr>
        <p:spPr>
          <a:xfrm>
            <a:off x="517500" y="3045125"/>
            <a:ext cx="8109000" cy="16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15" name="Google Shape;215;p22"/>
          <p:cNvGraphicFramePr/>
          <p:nvPr/>
        </p:nvGraphicFramePr>
        <p:xfrm>
          <a:off x="366700" y="2571750"/>
          <a:ext cx="3000000" cy="3000000"/>
        </p:xfrm>
        <a:graphic>
          <a:graphicData uri="http://schemas.openxmlformats.org/drawingml/2006/table">
            <a:tbl>
              <a:tblPr bandRow="1" firstCol="1" firstRow="1">
                <a:noFill/>
                <a:tableStyleId>{26B734AD-724C-4656-9144-307391ED3BEF}</a:tableStyleId>
              </a:tblPr>
              <a:tblGrid>
                <a:gridCol w="2457450"/>
                <a:gridCol w="847725"/>
                <a:gridCol w="885825"/>
                <a:gridCol w="809625"/>
                <a:gridCol w="857250"/>
                <a:gridCol w="854400"/>
                <a:gridCol w="852175"/>
                <a:gridCol w="846125"/>
              </a:tblGrid>
              <a:tr h="695575">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Characteristic</a:t>
                      </a:r>
                      <a:endParaRPr b="1" sz="1100">
                        <a:latin typeface="Calibri"/>
                        <a:ea typeface="Calibri"/>
                        <a:cs typeface="Calibri"/>
                        <a:sym typeface="Calibri"/>
                      </a:endParaRPr>
                    </a:p>
                  </a:txBody>
                  <a:tcPr marT="63500" marB="63500" marR="63500" marL="63500" anchor="b"/>
                </a:tc>
                <a:tc>
                  <a:txBody>
                    <a:bodyPr/>
                    <a:lstStyle/>
                    <a:p>
                      <a:pPr indent="0" lvl="0" marL="0" rtl="0" algn="l">
                        <a:spcBef>
                          <a:spcPts val="0"/>
                        </a:spcBef>
                        <a:spcAft>
                          <a:spcPts val="0"/>
                        </a:spcAft>
                        <a:buNone/>
                      </a:pPr>
                      <a:r>
                        <a:rPr b="1" lang="en" sz="1100">
                          <a:latin typeface="Calibri"/>
                          <a:ea typeface="Calibri"/>
                          <a:cs typeface="Calibri"/>
                          <a:sym typeface="Calibri"/>
                        </a:rPr>
                        <a:t>Full sample (n=10,303) </a:t>
                      </a:r>
                      <a:endParaRPr b="1" sz="1100">
                        <a:latin typeface="Calibri"/>
                        <a:ea typeface="Calibri"/>
                        <a:cs typeface="Calibri"/>
                        <a:sym typeface="Calibri"/>
                      </a:endParaRPr>
                    </a:p>
                  </a:txBody>
                  <a:tcPr marT="63500" marB="63500" marR="63500" marL="63500" anchor="b"/>
                </a:tc>
                <a:tc>
                  <a:txBody>
                    <a:bodyPr/>
                    <a:lstStyle/>
                    <a:p>
                      <a:pPr indent="0" lvl="0" marL="0" rtl="0" algn="l">
                        <a:spcBef>
                          <a:spcPts val="0"/>
                        </a:spcBef>
                        <a:spcAft>
                          <a:spcPts val="0"/>
                        </a:spcAft>
                        <a:buNone/>
                      </a:pPr>
                      <a:r>
                        <a:rPr b="1" lang="en" sz="1100">
                          <a:latin typeface="Calibri"/>
                          <a:ea typeface="Calibri"/>
                          <a:cs typeface="Calibri"/>
                          <a:sym typeface="Calibri"/>
                        </a:rPr>
                        <a:t>Asian/Pacific Islander (n=257)</a:t>
                      </a:r>
                      <a:endParaRPr b="1" sz="1100">
                        <a:latin typeface="Calibri"/>
                        <a:ea typeface="Calibri"/>
                        <a:cs typeface="Calibri"/>
                        <a:sym typeface="Calibri"/>
                      </a:endParaRPr>
                    </a:p>
                  </a:txBody>
                  <a:tcPr marT="63500" marB="63500" marR="63500" marL="63500" anchor="b"/>
                </a:tc>
                <a:tc>
                  <a:txBody>
                    <a:bodyPr/>
                    <a:lstStyle/>
                    <a:p>
                      <a:pPr indent="0" lvl="0" marL="0" rtl="0" algn="l">
                        <a:spcBef>
                          <a:spcPts val="0"/>
                        </a:spcBef>
                        <a:spcAft>
                          <a:spcPts val="0"/>
                        </a:spcAft>
                        <a:buNone/>
                      </a:pPr>
                      <a:r>
                        <a:rPr b="1" lang="en" sz="1100">
                          <a:latin typeface="Calibri"/>
                          <a:ea typeface="Calibri"/>
                          <a:cs typeface="Calibri"/>
                          <a:sym typeface="Calibri"/>
                        </a:rPr>
                        <a:t>Black (n=2,008)</a:t>
                      </a:r>
                      <a:endParaRPr b="1" sz="1100">
                        <a:latin typeface="Calibri"/>
                        <a:ea typeface="Calibri"/>
                        <a:cs typeface="Calibri"/>
                        <a:sym typeface="Calibri"/>
                      </a:endParaRPr>
                    </a:p>
                  </a:txBody>
                  <a:tcPr marT="63500" marB="63500" marR="63500" marL="63500" anchor="b"/>
                </a:tc>
                <a:tc>
                  <a:txBody>
                    <a:bodyPr/>
                    <a:lstStyle/>
                    <a:p>
                      <a:pPr indent="0" lvl="0" marL="0" rtl="0" algn="l">
                        <a:spcBef>
                          <a:spcPts val="0"/>
                        </a:spcBef>
                        <a:spcAft>
                          <a:spcPts val="0"/>
                        </a:spcAft>
                        <a:buNone/>
                      </a:pPr>
                      <a:r>
                        <a:rPr b="1" lang="en" sz="1100">
                          <a:latin typeface="Calibri"/>
                          <a:ea typeface="Calibri"/>
                          <a:cs typeface="Calibri"/>
                          <a:sym typeface="Calibri"/>
                        </a:rPr>
                        <a:t>Hispanic (n=2,679)</a:t>
                      </a:r>
                      <a:endParaRPr b="1" sz="1100">
                        <a:latin typeface="Calibri"/>
                        <a:ea typeface="Calibri"/>
                        <a:cs typeface="Calibri"/>
                        <a:sym typeface="Calibri"/>
                      </a:endParaRPr>
                    </a:p>
                  </a:txBody>
                  <a:tcPr marT="63500" marB="63500" marR="63500" marL="63500" anchor="b"/>
                </a:tc>
                <a:tc>
                  <a:txBody>
                    <a:bodyPr/>
                    <a:lstStyle/>
                    <a:p>
                      <a:pPr indent="0" lvl="0" marL="0" rtl="0" algn="l">
                        <a:spcBef>
                          <a:spcPts val="0"/>
                        </a:spcBef>
                        <a:spcAft>
                          <a:spcPts val="0"/>
                        </a:spcAft>
                        <a:buNone/>
                      </a:pPr>
                      <a:r>
                        <a:rPr lang="en" sz="1100"/>
                        <a:t>AK </a:t>
                      </a:r>
                      <a:r>
                        <a:rPr b="1" lang="en" sz="1100">
                          <a:latin typeface="Calibri"/>
                          <a:ea typeface="Calibri"/>
                          <a:cs typeface="Calibri"/>
                          <a:sym typeface="Calibri"/>
                        </a:rPr>
                        <a:t> Native/Am</a:t>
                      </a:r>
                      <a:r>
                        <a:rPr lang="en" sz="1100"/>
                        <a:t>. </a:t>
                      </a:r>
                      <a:r>
                        <a:rPr b="1" lang="en" sz="1100">
                          <a:latin typeface="Calibri"/>
                          <a:ea typeface="Calibri"/>
                          <a:cs typeface="Calibri"/>
                          <a:sym typeface="Calibri"/>
                        </a:rPr>
                        <a:t>Indian (n=41)</a:t>
                      </a:r>
                      <a:endParaRPr b="1" sz="1100">
                        <a:latin typeface="Calibri"/>
                        <a:ea typeface="Calibri"/>
                        <a:cs typeface="Calibri"/>
                        <a:sym typeface="Calibri"/>
                      </a:endParaRPr>
                    </a:p>
                  </a:txBody>
                  <a:tcPr marT="63500" marB="63500" marR="63500" marL="63500" anchor="b"/>
                </a:tc>
                <a:tc>
                  <a:txBody>
                    <a:bodyPr/>
                    <a:lstStyle/>
                    <a:p>
                      <a:pPr indent="0" lvl="0" marL="0" rtl="0" algn="l">
                        <a:spcBef>
                          <a:spcPts val="0"/>
                        </a:spcBef>
                        <a:spcAft>
                          <a:spcPts val="0"/>
                        </a:spcAft>
                        <a:buNone/>
                      </a:pPr>
                      <a:r>
                        <a:rPr b="1" lang="en" sz="1100">
                          <a:latin typeface="Calibri"/>
                          <a:ea typeface="Calibri"/>
                          <a:cs typeface="Calibri"/>
                          <a:sym typeface="Calibri"/>
                        </a:rPr>
                        <a:t>Unknown (n=612)</a:t>
                      </a:r>
                      <a:endParaRPr b="1" sz="1100">
                        <a:latin typeface="Calibri"/>
                        <a:ea typeface="Calibri"/>
                        <a:cs typeface="Calibri"/>
                        <a:sym typeface="Calibri"/>
                      </a:endParaRPr>
                    </a:p>
                  </a:txBody>
                  <a:tcPr marT="63500" marB="63500" marR="63500" marL="63500" anchor="b"/>
                </a:tc>
                <a:tc>
                  <a:txBody>
                    <a:bodyPr/>
                    <a:lstStyle/>
                    <a:p>
                      <a:pPr indent="0" lvl="0" marL="0" rtl="0" algn="l">
                        <a:spcBef>
                          <a:spcPts val="0"/>
                        </a:spcBef>
                        <a:spcAft>
                          <a:spcPts val="0"/>
                        </a:spcAft>
                        <a:buNone/>
                      </a:pPr>
                      <a:r>
                        <a:rPr b="1" lang="en" sz="1100">
                          <a:latin typeface="Calibri"/>
                          <a:ea typeface="Calibri"/>
                          <a:cs typeface="Calibri"/>
                          <a:sym typeface="Calibri"/>
                        </a:rPr>
                        <a:t>White (n=4,706)</a:t>
                      </a:r>
                      <a:endParaRPr b="1" sz="1100">
                        <a:latin typeface="Calibri"/>
                        <a:ea typeface="Calibri"/>
                        <a:cs typeface="Calibri"/>
                        <a:sym typeface="Calibri"/>
                      </a:endParaRPr>
                    </a:p>
                  </a:txBody>
                  <a:tcPr marT="63500" marB="63500" marR="63500" marL="63500" anchor="b"/>
                </a:tc>
              </a:tr>
              <a:tr h="286350">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More effective contraceptive method</a:t>
                      </a:r>
                      <a:endParaRPr b="1"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69.0%</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69.6%</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59.1%</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68.8%</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65.9%</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65.8%</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73.8%</a:t>
                      </a:r>
                      <a:endParaRPr sz="1100">
                        <a:latin typeface="Calibri"/>
                        <a:ea typeface="Calibri"/>
                        <a:cs typeface="Calibri"/>
                        <a:sym typeface="Calibri"/>
                      </a:endParaRPr>
                    </a:p>
                  </a:txBody>
                  <a:tcPr marT="63500" marB="63500" marR="63500" marL="63500"/>
                </a:tc>
              </a:tr>
              <a:tr h="225175">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Less effective </a:t>
                      </a:r>
                      <a:r>
                        <a:rPr lang="en" sz="1100"/>
                        <a:t>contraceptive method</a:t>
                      </a:r>
                      <a:endParaRPr b="1"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31.0%</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b="1" lang="en" sz="1100">
                          <a:highlight>
                            <a:srgbClr val="B6D7A8"/>
                          </a:highlight>
                        </a:rPr>
                        <a:t>30.4%</a:t>
                      </a:r>
                      <a:endParaRPr b="1" sz="1100">
                        <a:highlight>
                          <a:srgbClr val="B6D7A8"/>
                        </a:highlight>
                      </a:endParaRPr>
                    </a:p>
                  </a:txBody>
                  <a:tcPr marT="63500" marB="63500" marR="63500" marL="63500"/>
                </a:tc>
                <a:tc>
                  <a:txBody>
                    <a:bodyPr/>
                    <a:lstStyle/>
                    <a:p>
                      <a:pPr indent="0" lvl="0" marL="0" rtl="0" algn="l">
                        <a:spcBef>
                          <a:spcPts val="0"/>
                        </a:spcBef>
                        <a:spcAft>
                          <a:spcPts val="0"/>
                        </a:spcAft>
                        <a:buNone/>
                      </a:pPr>
                      <a:r>
                        <a:rPr b="1" lang="en" sz="1100">
                          <a:highlight>
                            <a:srgbClr val="F9CB9C"/>
                          </a:highlight>
                        </a:rPr>
                        <a:t>40.9%</a:t>
                      </a:r>
                      <a:endParaRPr b="1" sz="1100">
                        <a:highlight>
                          <a:srgbClr val="F9CB9C"/>
                        </a:highlight>
                      </a:endParaRPr>
                    </a:p>
                  </a:txBody>
                  <a:tcPr marT="63500" marB="63500" marR="63500" marL="63500"/>
                </a:tc>
                <a:tc>
                  <a:txBody>
                    <a:bodyPr/>
                    <a:lstStyle/>
                    <a:p>
                      <a:pPr indent="0" lvl="0" marL="0" rtl="0" algn="l">
                        <a:spcBef>
                          <a:spcPts val="0"/>
                        </a:spcBef>
                        <a:spcAft>
                          <a:spcPts val="0"/>
                        </a:spcAft>
                        <a:buNone/>
                      </a:pPr>
                      <a:r>
                        <a:rPr b="1" lang="en" sz="1100">
                          <a:highlight>
                            <a:srgbClr val="A2C4C9"/>
                          </a:highlight>
                        </a:rPr>
                        <a:t>31.2%</a:t>
                      </a:r>
                      <a:endParaRPr b="1" sz="1100">
                        <a:highlight>
                          <a:srgbClr val="A2C4C9"/>
                        </a:highlight>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34.1%</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b="1" lang="en" sz="1100">
                          <a:highlight>
                            <a:srgbClr val="A2C4C9"/>
                          </a:highlight>
                        </a:rPr>
                        <a:t>34.2%</a:t>
                      </a:r>
                      <a:endParaRPr b="1" sz="1100">
                        <a:highlight>
                          <a:srgbClr val="A2C4C9"/>
                        </a:highlight>
                      </a:endParaRPr>
                    </a:p>
                  </a:txBody>
                  <a:tcPr marT="63500" marB="63500" marR="63500" marL="63500"/>
                </a:tc>
                <a:tc>
                  <a:txBody>
                    <a:bodyPr/>
                    <a:lstStyle/>
                    <a:p>
                      <a:pPr indent="0" lvl="0" marL="0" rtl="0" algn="l">
                        <a:spcBef>
                          <a:spcPts val="0"/>
                        </a:spcBef>
                        <a:spcAft>
                          <a:spcPts val="0"/>
                        </a:spcAft>
                        <a:buNone/>
                      </a:pPr>
                      <a:r>
                        <a:rPr b="1" lang="en" sz="1100">
                          <a:highlight>
                            <a:srgbClr val="B6D7A8"/>
                          </a:highlight>
                        </a:rPr>
                        <a:t>26.2%</a:t>
                      </a:r>
                      <a:endParaRPr b="1" sz="1100">
                        <a:highlight>
                          <a:srgbClr val="B6D7A8"/>
                        </a:highlight>
                      </a:endParaRPr>
                    </a:p>
                  </a:txBody>
                  <a:tcPr marT="63500" marB="63500" marR="63500" marL="63500"/>
                </a:tc>
              </a:tr>
              <a:tr h="411275">
                <a:tc>
                  <a:txBody>
                    <a:bodyPr/>
                    <a:lstStyle/>
                    <a:p>
                      <a:pPr indent="0" lvl="0" marL="0" rtl="0" algn="l">
                        <a:lnSpc>
                          <a:spcPct val="100000"/>
                        </a:lnSpc>
                        <a:spcBef>
                          <a:spcPts val="0"/>
                        </a:spcBef>
                        <a:spcAft>
                          <a:spcPts val="0"/>
                        </a:spcAft>
                        <a:buNone/>
                      </a:pPr>
                      <a:r>
                        <a:rPr b="1" lang="en" sz="1100">
                          <a:latin typeface="Calibri"/>
                          <a:ea typeface="Calibri"/>
                          <a:cs typeface="Calibri"/>
                          <a:sym typeface="Calibri"/>
                        </a:rPr>
                        <a:t>Any Alcohol Use and Less Effective </a:t>
                      </a:r>
                      <a:r>
                        <a:rPr lang="en" sz="1100"/>
                        <a:t>BCM </a:t>
                      </a:r>
                      <a:r>
                        <a:rPr b="1" lang="en" sz="1100">
                          <a:latin typeface="Calibri"/>
                          <a:ea typeface="Calibri"/>
                          <a:cs typeface="Calibri"/>
                          <a:sym typeface="Calibri"/>
                        </a:rPr>
                        <a:t>(at risk for AEP)</a:t>
                      </a:r>
                      <a:endParaRPr b="1"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24.8%</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b="1" lang="en" sz="1100">
                          <a:highlight>
                            <a:srgbClr val="B6D7A8"/>
                          </a:highlight>
                        </a:rPr>
                        <a:t>23.3%</a:t>
                      </a:r>
                      <a:endParaRPr b="1" sz="1100">
                        <a:highlight>
                          <a:srgbClr val="B6D7A8"/>
                        </a:highlight>
                      </a:endParaRPr>
                    </a:p>
                  </a:txBody>
                  <a:tcPr marT="63500" marB="63500" marR="63500" marL="63500"/>
                </a:tc>
                <a:tc>
                  <a:txBody>
                    <a:bodyPr/>
                    <a:lstStyle/>
                    <a:p>
                      <a:pPr indent="0" lvl="0" marL="0" rtl="0" algn="l">
                        <a:spcBef>
                          <a:spcPts val="0"/>
                        </a:spcBef>
                        <a:spcAft>
                          <a:spcPts val="0"/>
                        </a:spcAft>
                        <a:buNone/>
                      </a:pPr>
                      <a:r>
                        <a:rPr b="1" lang="en" sz="1100">
                          <a:highlight>
                            <a:srgbClr val="F9CB9C"/>
                          </a:highlight>
                        </a:rPr>
                        <a:t>33.4%</a:t>
                      </a:r>
                      <a:endParaRPr b="1" sz="1100">
                        <a:highlight>
                          <a:srgbClr val="F9CB9C"/>
                        </a:highlight>
                      </a:endParaRPr>
                    </a:p>
                  </a:txBody>
                  <a:tcPr marT="63500" marB="63500" marR="63500" marL="63500"/>
                </a:tc>
                <a:tc>
                  <a:txBody>
                    <a:bodyPr/>
                    <a:lstStyle/>
                    <a:p>
                      <a:pPr indent="0" lvl="0" marL="0" rtl="0" algn="l">
                        <a:spcBef>
                          <a:spcPts val="0"/>
                        </a:spcBef>
                        <a:spcAft>
                          <a:spcPts val="0"/>
                        </a:spcAft>
                        <a:buNone/>
                      </a:pPr>
                      <a:r>
                        <a:rPr b="1" lang="en" sz="1100">
                          <a:highlight>
                            <a:srgbClr val="B6D7A8"/>
                          </a:highlight>
                        </a:rPr>
                        <a:t>22.7%</a:t>
                      </a:r>
                      <a:endParaRPr b="1" sz="1100">
                        <a:highlight>
                          <a:srgbClr val="B6D7A8"/>
                        </a:highlight>
                      </a:endParaRPr>
                    </a:p>
                  </a:txBody>
                  <a:tcPr marT="63500" marB="63500" marR="63500" marL="63500"/>
                </a:tc>
                <a:tc>
                  <a:txBody>
                    <a:bodyPr/>
                    <a:lstStyle/>
                    <a:p>
                      <a:pPr indent="0" lvl="0" marL="0" rtl="0" algn="l">
                        <a:spcBef>
                          <a:spcPts val="0"/>
                        </a:spcBef>
                        <a:spcAft>
                          <a:spcPts val="0"/>
                        </a:spcAft>
                        <a:buNone/>
                      </a:pPr>
                      <a:r>
                        <a:rPr lang="en" sz="1100">
                          <a:latin typeface="Calibri"/>
                          <a:ea typeface="Calibri"/>
                          <a:cs typeface="Calibri"/>
                          <a:sym typeface="Calibri"/>
                        </a:rPr>
                        <a:t>31.7%</a:t>
                      </a:r>
                      <a:endParaRPr sz="1100">
                        <a:latin typeface="Calibri"/>
                        <a:ea typeface="Calibri"/>
                        <a:cs typeface="Calibri"/>
                        <a:sym typeface="Calibri"/>
                      </a:endParaRPr>
                    </a:p>
                  </a:txBody>
                  <a:tcPr marT="63500" marB="63500" marR="63500" marL="63500"/>
                </a:tc>
                <a:tc>
                  <a:txBody>
                    <a:bodyPr/>
                    <a:lstStyle/>
                    <a:p>
                      <a:pPr indent="0" lvl="0" marL="0" rtl="0" algn="l">
                        <a:spcBef>
                          <a:spcPts val="0"/>
                        </a:spcBef>
                        <a:spcAft>
                          <a:spcPts val="0"/>
                        </a:spcAft>
                        <a:buNone/>
                      </a:pPr>
                      <a:r>
                        <a:rPr b="1" lang="en" sz="1100">
                          <a:highlight>
                            <a:srgbClr val="F9CB9C"/>
                          </a:highlight>
                        </a:rPr>
                        <a:t>27.9%</a:t>
                      </a:r>
                      <a:endParaRPr b="1" sz="1100">
                        <a:highlight>
                          <a:srgbClr val="F9CB9C"/>
                        </a:highlight>
                      </a:endParaRPr>
                    </a:p>
                  </a:txBody>
                  <a:tcPr marT="63500" marB="63500" marR="63500" marL="63500"/>
                </a:tc>
                <a:tc>
                  <a:txBody>
                    <a:bodyPr/>
                    <a:lstStyle/>
                    <a:p>
                      <a:pPr indent="0" lvl="0" marL="0" rtl="0" algn="l">
                        <a:spcBef>
                          <a:spcPts val="0"/>
                        </a:spcBef>
                        <a:spcAft>
                          <a:spcPts val="0"/>
                        </a:spcAft>
                        <a:buNone/>
                      </a:pPr>
                      <a:r>
                        <a:rPr b="1" lang="en" sz="1100">
                          <a:highlight>
                            <a:srgbClr val="B6D7A8"/>
                          </a:highlight>
                        </a:rPr>
                        <a:t>21.9%</a:t>
                      </a:r>
                      <a:endParaRPr b="1" sz="1100">
                        <a:highlight>
                          <a:srgbClr val="B6D7A8"/>
                        </a:highlight>
                      </a:endParaRPr>
                    </a:p>
                  </a:txBody>
                  <a:tcPr marT="63500" marB="63500" marR="63500" marL="63500"/>
                </a:tc>
              </a:tr>
            </a:tbl>
          </a:graphicData>
        </a:graphic>
      </p:graphicFrame>
      <p:sp>
        <p:nvSpPr>
          <p:cNvPr id="216" name="Google Shape;216;p22"/>
          <p:cNvSpPr txBox="1"/>
          <p:nvPr/>
        </p:nvSpPr>
        <p:spPr>
          <a:xfrm>
            <a:off x="310650" y="316525"/>
            <a:ext cx="16413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Calibri"/>
                <a:ea typeface="Calibri"/>
                <a:cs typeface="Calibri"/>
                <a:sym typeface="Calibri"/>
              </a:rPr>
              <a:t>PPGNHAIK Sample</a:t>
            </a:r>
            <a:endParaRPr b="1">
              <a:solidFill>
                <a:schemeClr val="accent2"/>
              </a:solidFill>
              <a:latin typeface="Calibri"/>
              <a:ea typeface="Calibri"/>
              <a:cs typeface="Calibri"/>
              <a:sym typeface="Calibri"/>
            </a:endParaRPr>
          </a:p>
        </p:txBody>
      </p:sp>
      <p:sp>
        <p:nvSpPr>
          <p:cNvPr id="217" name="Google Shape;217;p22"/>
          <p:cNvSpPr txBox="1"/>
          <p:nvPr/>
        </p:nvSpPr>
        <p:spPr>
          <a:xfrm>
            <a:off x="369275" y="2587925"/>
            <a:ext cx="14067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2"/>
                </a:solidFill>
                <a:latin typeface="Calibri"/>
                <a:ea typeface="Calibri"/>
                <a:cs typeface="Calibri"/>
                <a:sym typeface="Calibri"/>
              </a:rPr>
              <a:t>PPSNE Sample</a:t>
            </a:r>
            <a:endParaRPr b="1">
              <a:solidFill>
                <a:schemeClr val="accent2"/>
              </a:solidFill>
              <a:latin typeface="Calibri"/>
              <a:ea typeface="Calibri"/>
              <a:cs typeface="Calibri"/>
              <a:sym typeface="Calibri"/>
            </a:endParaRPr>
          </a:p>
        </p:txBody>
      </p:sp>
      <p:sp>
        <p:nvSpPr>
          <p:cNvPr id="218" name="Google Shape;218;p22"/>
          <p:cNvSpPr txBox="1"/>
          <p:nvPr/>
        </p:nvSpPr>
        <p:spPr>
          <a:xfrm>
            <a:off x="907725" y="4558975"/>
            <a:ext cx="57882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*p&lt;.003</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3"/>
          <p:cNvSpPr txBox="1"/>
          <p:nvPr>
            <p:ph type="title"/>
          </p:nvPr>
        </p:nvSpPr>
        <p:spPr>
          <a:xfrm>
            <a:off x="490625" y="4805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Discussion &amp; Conclusions</a:t>
            </a:r>
            <a:endParaRPr/>
          </a:p>
        </p:txBody>
      </p:sp>
      <p:sp>
        <p:nvSpPr>
          <p:cNvPr id="224" name="Google Shape;224;p23"/>
          <p:cNvSpPr txBox="1"/>
          <p:nvPr>
            <p:ph idx="1" type="body"/>
          </p:nvPr>
        </p:nvSpPr>
        <p:spPr>
          <a:xfrm>
            <a:off x="610950" y="1435175"/>
            <a:ext cx="4503600" cy="2945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444746"/>
              </a:buClr>
              <a:buSzPts val="1400"/>
              <a:buChar char="❖"/>
            </a:pPr>
            <a:r>
              <a:rPr lang="en" sz="1400">
                <a:solidFill>
                  <a:srgbClr val="444746"/>
                </a:solidFill>
                <a:highlight>
                  <a:srgbClr val="FFFFFF"/>
                </a:highlight>
              </a:rPr>
              <a:t>Findings indicate differences by racial and ethnic groups for</a:t>
            </a:r>
            <a:endParaRPr sz="1400">
              <a:solidFill>
                <a:srgbClr val="444746"/>
              </a:solidFill>
              <a:highlight>
                <a:srgbClr val="FFFFFF"/>
              </a:highlight>
            </a:endParaRPr>
          </a:p>
          <a:p>
            <a:pPr indent="-317500" lvl="1" marL="914400" rtl="0" algn="l">
              <a:spcBef>
                <a:spcPts val="0"/>
              </a:spcBef>
              <a:spcAft>
                <a:spcPts val="0"/>
              </a:spcAft>
              <a:buClr>
                <a:srgbClr val="444746"/>
              </a:buClr>
              <a:buSzPts val="1400"/>
              <a:buChar char="➢"/>
            </a:pPr>
            <a:r>
              <a:rPr lang="en" sz="1400">
                <a:solidFill>
                  <a:srgbClr val="444746"/>
                </a:solidFill>
                <a:highlight>
                  <a:srgbClr val="FFFFFF"/>
                </a:highlight>
              </a:rPr>
              <a:t>Rates of alcohol screening</a:t>
            </a:r>
            <a:endParaRPr sz="1400">
              <a:solidFill>
                <a:srgbClr val="444746"/>
              </a:solidFill>
              <a:highlight>
                <a:srgbClr val="FFFFFF"/>
              </a:highlight>
            </a:endParaRPr>
          </a:p>
          <a:p>
            <a:pPr indent="-317500" lvl="1" marL="914400" rtl="0" algn="l">
              <a:spcBef>
                <a:spcPts val="0"/>
              </a:spcBef>
              <a:spcAft>
                <a:spcPts val="0"/>
              </a:spcAft>
              <a:buClr>
                <a:srgbClr val="000000"/>
              </a:buClr>
              <a:buSzPts val="1400"/>
              <a:buFont typeface="Calibri"/>
              <a:buChar char="➢"/>
            </a:pPr>
            <a:r>
              <a:rPr lang="en" sz="1400">
                <a:solidFill>
                  <a:srgbClr val="444746"/>
                </a:solidFill>
                <a:highlight>
                  <a:srgbClr val="FFFFFF"/>
                </a:highlight>
              </a:rPr>
              <a:t>Use of effective contraception.</a:t>
            </a:r>
            <a:endParaRPr sz="1400">
              <a:solidFill>
                <a:srgbClr val="444746"/>
              </a:solidFill>
              <a:highlight>
                <a:srgbClr val="FFFFFF"/>
              </a:highlight>
            </a:endParaRPr>
          </a:p>
          <a:p>
            <a:pPr indent="-317500" lvl="1" marL="914400" rtl="0" algn="l">
              <a:spcBef>
                <a:spcPts val="0"/>
              </a:spcBef>
              <a:spcAft>
                <a:spcPts val="0"/>
              </a:spcAft>
              <a:buClr>
                <a:srgbClr val="000000"/>
              </a:buClr>
              <a:buSzPts val="1400"/>
              <a:buFont typeface="Calibri"/>
              <a:buChar char="➢"/>
            </a:pPr>
            <a:r>
              <a:rPr lang="en" sz="1400">
                <a:solidFill>
                  <a:srgbClr val="444746"/>
                </a:solidFill>
                <a:highlight>
                  <a:srgbClr val="FFFFFF"/>
                </a:highlight>
              </a:rPr>
              <a:t>Risk for an alcohol-exposed pregnancy</a:t>
            </a:r>
            <a:endParaRPr sz="1400">
              <a:solidFill>
                <a:srgbClr val="000000"/>
              </a:solidFill>
            </a:endParaRPr>
          </a:p>
          <a:p>
            <a:pPr indent="-317500" lvl="0" marL="457200" rtl="0" algn="l">
              <a:spcBef>
                <a:spcPts val="0"/>
              </a:spcBef>
              <a:spcAft>
                <a:spcPts val="0"/>
              </a:spcAft>
              <a:buClr>
                <a:srgbClr val="000000"/>
              </a:buClr>
              <a:buSzPts val="1400"/>
              <a:buFont typeface="Calibri"/>
              <a:buChar char="❖"/>
            </a:pPr>
            <a:r>
              <a:rPr lang="en" sz="1400">
                <a:solidFill>
                  <a:srgbClr val="444746"/>
                </a:solidFill>
                <a:highlight>
                  <a:srgbClr val="FFFFFF"/>
                </a:highlight>
              </a:rPr>
              <a:t>Results may be indicative of:</a:t>
            </a:r>
            <a:endParaRPr sz="1400">
              <a:solidFill>
                <a:srgbClr val="444746"/>
              </a:solidFill>
              <a:highlight>
                <a:srgbClr val="FFFFFF"/>
              </a:highlight>
            </a:endParaRPr>
          </a:p>
          <a:p>
            <a:pPr indent="-317500" lvl="1" marL="914400" rtl="0" algn="l">
              <a:spcBef>
                <a:spcPts val="0"/>
              </a:spcBef>
              <a:spcAft>
                <a:spcPts val="0"/>
              </a:spcAft>
              <a:buClr>
                <a:srgbClr val="000000"/>
              </a:buClr>
              <a:buSzPts val="1400"/>
              <a:buFont typeface="Calibri"/>
              <a:buChar char="➢"/>
            </a:pPr>
            <a:r>
              <a:rPr lang="en" sz="1400">
                <a:solidFill>
                  <a:srgbClr val="444746"/>
                </a:solidFill>
                <a:highlight>
                  <a:srgbClr val="FFFFFF"/>
                </a:highlight>
              </a:rPr>
              <a:t>Provider biases</a:t>
            </a:r>
            <a:endParaRPr sz="1400">
              <a:solidFill>
                <a:srgbClr val="444746"/>
              </a:solidFill>
              <a:highlight>
                <a:srgbClr val="FFFFFF"/>
              </a:highlight>
            </a:endParaRPr>
          </a:p>
          <a:p>
            <a:pPr indent="-317500" lvl="1" marL="914400" rtl="0" algn="l">
              <a:spcBef>
                <a:spcPts val="0"/>
              </a:spcBef>
              <a:spcAft>
                <a:spcPts val="0"/>
              </a:spcAft>
              <a:buClr>
                <a:srgbClr val="000000"/>
              </a:buClr>
              <a:buSzPts val="1400"/>
              <a:buFont typeface="Calibri"/>
              <a:buChar char="➢"/>
            </a:pPr>
            <a:r>
              <a:rPr lang="en" sz="1400">
                <a:solidFill>
                  <a:srgbClr val="444746"/>
                </a:solidFill>
                <a:highlight>
                  <a:srgbClr val="FFFFFF"/>
                </a:highlight>
              </a:rPr>
              <a:t>Patient misconceptions about contraceptives</a:t>
            </a:r>
            <a:endParaRPr sz="1400">
              <a:solidFill>
                <a:srgbClr val="444746"/>
              </a:solidFill>
              <a:highlight>
                <a:srgbClr val="FFFFFF"/>
              </a:highlight>
            </a:endParaRPr>
          </a:p>
          <a:p>
            <a:pPr indent="-317500" lvl="1" marL="914400" rtl="0" algn="l">
              <a:spcBef>
                <a:spcPts val="0"/>
              </a:spcBef>
              <a:spcAft>
                <a:spcPts val="0"/>
              </a:spcAft>
              <a:buClr>
                <a:srgbClr val="000000"/>
              </a:buClr>
              <a:buSzPts val="1400"/>
              <a:buFont typeface="Calibri"/>
              <a:buChar char="➢"/>
            </a:pPr>
            <a:r>
              <a:rPr lang="en" sz="1400">
                <a:solidFill>
                  <a:srgbClr val="444746"/>
                </a:solidFill>
                <a:highlight>
                  <a:srgbClr val="FFFFFF"/>
                </a:highlight>
              </a:rPr>
              <a:t>Cultural attitudes toward alcohol use and pregnancy</a:t>
            </a:r>
            <a:endParaRPr sz="1400">
              <a:solidFill>
                <a:srgbClr val="000000"/>
              </a:solidFill>
            </a:endParaRPr>
          </a:p>
          <a:p>
            <a:pPr indent="0" lvl="0" marL="914400" rtl="0" algn="l">
              <a:spcBef>
                <a:spcPts val="0"/>
              </a:spcBef>
              <a:spcAft>
                <a:spcPts val="0"/>
              </a:spcAft>
              <a:buNone/>
            </a:pPr>
            <a:r>
              <a:t/>
            </a:r>
            <a:endParaRPr sz="1400"/>
          </a:p>
        </p:txBody>
      </p:sp>
      <p:grpSp>
        <p:nvGrpSpPr>
          <p:cNvPr id="225" name="Google Shape;225;p23"/>
          <p:cNvGrpSpPr/>
          <p:nvPr/>
        </p:nvGrpSpPr>
        <p:grpSpPr>
          <a:xfrm>
            <a:off x="5213736" y="1400950"/>
            <a:ext cx="3402525" cy="731700"/>
            <a:chOff x="2789785" y="1323164"/>
            <a:chExt cx="5221800" cy="731700"/>
          </a:xfrm>
        </p:grpSpPr>
        <p:sp>
          <p:nvSpPr>
            <p:cNvPr id="226" name="Google Shape;226;p23"/>
            <p:cNvSpPr/>
            <p:nvPr/>
          </p:nvSpPr>
          <p:spPr>
            <a:xfrm>
              <a:off x="2789785" y="1323164"/>
              <a:ext cx="5221800" cy="731700"/>
            </a:xfrm>
            <a:prstGeom prst="rect">
              <a:avLst/>
            </a:prstGeom>
            <a:solidFill>
              <a:srgbClr val="08563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3"/>
            <p:cNvSpPr txBox="1"/>
            <p:nvPr/>
          </p:nvSpPr>
          <p:spPr>
            <a:xfrm>
              <a:off x="2914389" y="1407440"/>
              <a:ext cx="4765800" cy="57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Roboto"/>
                  <a:ea typeface="Roboto"/>
                  <a:cs typeface="Roboto"/>
                  <a:sym typeface="Roboto"/>
                </a:rPr>
                <a:t>Provider biases and lack of cultural safety</a:t>
              </a:r>
              <a:endParaRPr sz="1200">
                <a:solidFill>
                  <a:srgbClr val="FFFFFF"/>
                </a:solidFill>
                <a:latin typeface="Roboto"/>
                <a:ea typeface="Roboto"/>
                <a:cs typeface="Roboto"/>
                <a:sym typeface="Roboto"/>
              </a:endParaRPr>
            </a:p>
          </p:txBody>
        </p:sp>
      </p:grpSp>
      <p:grpSp>
        <p:nvGrpSpPr>
          <p:cNvPr id="228" name="Google Shape;228;p23"/>
          <p:cNvGrpSpPr/>
          <p:nvPr/>
        </p:nvGrpSpPr>
        <p:grpSpPr>
          <a:xfrm>
            <a:off x="5213724" y="2257550"/>
            <a:ext cx="3061503" cy="731700"/>
            <a:chOff x="2789787" y="2207525"/>
            <a:chExt cx="4860300" cy="731700"/>
          </a:xfrm>
        </p:grpSpPr>
        <p:sp>
          <p:nvSpPr>
            <p:cNvPr id="229" name="Google Shape;229;p23"/>
            <p:cNvSpPr/>
            <p:nvPr/>
          </p:nvSpPr>
          <p:spPr>
            <a:xfrm>
              <a:off x="2789787" y="2207525"/>
              <a:ext cx="4860300" cy="731700"/>
            </a:xfrm>
            <a:prstGeom prst="rect">
              <a:avLst/>
            </a:prstGeom>
            <a:solidFill>
              <a:srgbClr val="0B714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3"/>
            <p:cNvSpPr txBox="1"/>
            <p:nvPr/>
          </p:nvSpPr>
          <p:spPr>
            <a:xfrm>
              <a:off x="2914387" y="2414096"/>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Roboto"/>
                  <a:ea typeface="Roboto"/>
                  <a:cs typeface="Roboto"/>
                  <a:sym typeface="Roboto"/>
                </a:rPr>
                <a:t>Inconsistent</a:t>
              </a:r>
              <a:r>
                <a:rPr lang="en" sz="1200">
                  <a:solidFill>
                    <a:srgbClr val="FFFFFF"/>
                  </a:solidFill>
                  <a:latin typeface="Roboto"/>
                  <a:ea typeface="Roboto"/>
                  <a:cs typeface="Roboto"/>
                  <a:sym typeface="Roboto"/>
                </a:rPr>
                <a:t> </a:t>
              </a:r>
              <a:r>
                <a:rPr lang="en" sz="1200">
                  <a:solidFill>
                    <a:srgbClr val="FFFFFF"/>
                  </a:solidFill>
                  <a:latin typeface="Roboto"/>
                  <a:ea typeface="Roboto"/>
                  <a:cs typeface="Roboto"/>
                  <a:sym typeface="Roboto"/>
                </a:rPr>
                <a:t>substance</a:t>
              </a:r>
              <a:r>
                <a:rPr lang="en" sz="1200">
                  <a:solidFill>
                    <a:srgbClr val="FFFFFF"/>
                  </a:solidFill>
                  <a:latin typeface="Roboto"/>
                  <a:ea typeface="Roboto"/>
                  <a:cs typeface="Roboto"/>
                  <a:sym typeface="Roboto"/>
                </a:rPr>
                <a:t> use screening </a:t>
              </a:r>
              <a:endParaRPr sz="1200">
                <a:solidFill>
                  <a:srgbClr val="FFFFFF"/>
                </a:solidFill>
                <a:latin typeface="Roboto"/>
                <a:ea typeface="Roboto"/>
                <a:cs typeface="Roboto"/>
                <a:sym typeface="Roboto"/>
              </a:endParaRPr>
            </a:p>
          </p:txBody>
        </p:sp>
      </p:grpSp>
      <p:grpSp>
        <p:nvGrpSpPr>
          <p:cNvPr id="231" name="Google Shape;231;p23"/>
          <p:cNvGrpSpPr/>
          <p:nvPr/>
        </p:nvGrpSpPr>
        <p:grpSpPr>
          <a:xfrm>
            <a:off x="5213968" y="3114125"/>
            <a:ext cx="2782665" cy="764919"/>
            <a:chOff x="2789787" y="3088625"/>
            <a:chExt cx="4497600" cy="731700"/>
          </a:xfrm>
        </p:grpSpPr>
        <p:sp>
          <p:nvSpPr>
            <p:cNvPr id="232" name="Google Shape;232;p23"/>
            <p:cNvSpPr/>
            <p:nvPr/>
          </p:nvSpPr>
          <p:spPr>
            <a:xfrm>
              <a:off x="2789787" y="3088625"/>
              <a:ext cx="4497600" cy="731700"/>
            </a:xfrm>
            <a:prstGeom prst="rect">
              <a:avLst/>
            </a:prstGeom>
            <a:solidFill>
              <a:srgbClr val="38761D"/>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3"/>
            <p:cNvSpPr txBox="1"/>
            <p:nvPr/>
          </p:nvSpPr>
          <p:spPr>
            <a:xfrm>
              <a:off x="2914388" y="3295180"/>
              <a:ext cx="3849900" cy="330600"/>
            </a:xfrm>
            <a:prstGeom prst="rect">
              <a:avLst/>
            </a:prstGeom>
            <a:solidFill>
              <a:srgbClr val="38761D"/>
            </a:solid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200">
                  <a:solidFill>
                    <a:srgbClr val="FFFFFF"/>
                  </a:solidFill>
                  <a:latin typeface="Roboto"/>
                  <a:ea typeface="Roboto"/>
                  <a:cs typeface="Roboto"/>
                  <a:sym typeface="Roboto"/>
                </a:rPr>
                <a:t>Ineffective contraceptive counseling and increased risk of AEP</a:t>
              </a:r>
              <a:endParaRPr sz="1200">
                <a:solidFill>
                  <a:srgbClr val="FFFFFF"/>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4"/>
          <p:cNvSpPr txBox="1"/>
          <p:nvPr>
            <p:ph type="title"/>
          </p:nvPr>
        </p:nvSpPr>
        <p:spPr>
          <a:xfrm>
            <a:off x="390450" y="4968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Implications for Practice</a:t>
            </a:r>
            <a:endParaRPr/>
          </a:p>
        </p:txBody>
      </p:sp>
      <p:sp>
        <p:nvSpPr>
          <p:cNvPr id="239" name="Google Shape;239;p24"/>
          <p:cNvSpPr txBox="1"/>
          <p:nvPr>
            <p:ph idx="1" type="body"/>
          </p:nvPr>
        </p:nvSpPr>
        <p:spPr>
          <a:xfrm>
            <a:off x="390450" y="1197850"/>
            <a:ext cx="3813900" cy="3371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000000"/>
              </a:buClr>
              <a:buSzPts val="1500"/>
              <a:buFont typeface="Arial"/>
              <a:buChar char="❖"/>
            </a:pPr>
            <a:r>
              <a:rPr lang="en">
                <a:highlight>
                  <a:schemeClr val="dk1"/>
                </a:highlight>
              </a:rPr>
              <a:t>Educating providers about the impact of biases on care quality</a:t>
            </a:r>
            <a:endParaRPr>
              <a:highlight>
                <a:schemeClr val="dk1"/>
              </a:highlight>
            </a:endParaRPr>
          </a:p>
          <a:p>
            <a:pPr indent="-311150" lvl="1" marL="914400" rtl="0" algn="l">
              <a:spcBef>
                <a:spcPts val="0"/>
              </a:spcBef>
              <a:spcAft>
                <a:spcPts val="0"/>
              </a:spcAft>
              <a:buSzPts val="1300"/>
              <a:buChar char="➢"/>
            </a:pPr>
            <a:r>
              <a:rPr lang="en" sz="1300">
                <a:highlight>
                  <a:schemeClr val="dk1"/>
                </a:highlight>
              </a:rPr>
              <a:t>Addressing care disparities in screening can help address differences in quality of care</a:t>
            </a:r>
            <a:endParaRPr sz="1300">
              <a:highlight>
                <a:schemeClr val="dk1"/>
              </a:highlight>
            </a:endParaRPr>
          </a:p>
          <a:p>
            <a:pPr indent="-311150" lvl="0" marL="457200" rtl="0" algn="l">
              <a:spcBef>
                <a:spcPts val="0"/>
              </a:spcBef>
              <a:spcAft>
                <a:spcPts val="0"/>
              </a:spcAft>
              <a:buSzPts val="1300"/>
              <a:buChar char="❖"/>
            </a:pPr>
            <a:r>
              <a:rPr b="1" lang="en">
                <a:highlight>
                  <a:schemeClr val="dk1"/>
                </a:highlight>
              </a:rPr>
              <a:t>Implementing standardized screening tools universally </a:t>
            </a:r>
            <a:r>
              <a:rPr lang="en">
                <a:highlight>
                  <a:schemeClr val="dk1"/>
                </a:highlight>
              </a:rPr>
              <a:t>may help facilitate conversations about substance use and contraceptives</a:t>
            </a:r>
            <a:endParaRPr>
              <a:highlight>
                <a:schemeClr val="dk1"/>
              </a:highlight>
            </a:endParaRPr>
          </a:p>
          <a:p>
            <a:pPr indent="-311150" lvl="0" marL="457200" rtl="0" algn="l">
              <a:spcBef>
                <a:spcPts val="0"/>
              </a:spcBef>
              <a:spcAft>
                <a:spcPts val="0"/>
              </a:spcAft>
              <a:buSzPts val="1300"/>
              <a:buChar char="❖"/>
            </a:pPr>
            <a:r>
              <a:rPr lang="en">
                <a:highlight>
                  <a:schemeClr val="dk1"/>
                </a:highlight>
              </a:rPr>
              <a:t>Understanding how </a:t>
            </a:r>
            <a:r>
              <a:rPr b="1" lang="en">
                <a:highlight>
                  <a:schemeClr val="dk1"/>
                </a:highlight>
              </a:rPr>
              <a:t>personal needs and experiences</a:t>
            </a:r>
            <a:r>
              <a:rPr lang="en">
                <a:highlight>
                  <a:schemeClr val="dk1"/>
                </a:highlight>
              </a:rPr>
              <a:t> influence patients’ understanding of pregnancy and substance use can help facilitate culturally safe patient interactions</a:t>
            </a:r>
            <a:endParaRPr>
              <a:highlight>
                <a:schemeClr val="dk1"/>
              </a:highlight>
            </a:endParaRPr>
          </a:p>
          <a:p>
            <a:pPr indent="0" lvl="0" marL="457200" rtl="0" algn="l">
              <a:spcBef>
                <a:spcPts val="0"/>
              </a:spcBef>
              <a:spcAft>
                <a:spcPts val="0"/>
              </a:spcAft>
              <a:buNone/>
            </a:pPr>
            <a:r>
              <a:t/>
            </a:r>
            <a:endParaRPr>
              <a:highlight>
                <a:schemeClr val="dk1"/>
              </a:highlight>
            </a:endParaRPr>
          </a:p>
        </p:txBody>
      </p:sp>
      <p:pic>
        <p:nvPicPr>
          <p:cNvPr id="240" name="Google Shape;240;p24"/>
          <p:cNvPicPr preferRelativeResize="0"/>
          <p:nvPr/>
        </p:nvPicPr>
        <p:blipFill>
          <a:blip r:embed="rId3">
            <a:alphaModFix/>
          </a:blip>
          <a:stretch>
            <a:fillRect/>
          </a:stretch>
        </p:blipFill>
        <p:spPr>
          <a:xfrm rot="-301793">
            <a:off x="4048100" y="3759363"/>
            <a:ext cx="4750599" cy="882175"/>
          </a:xfrm>
          <a:prstGeom prst="rect">
            <a:avLst/>
          </a:prstGeom>
          <a:noFill/>
          <a:ln>
            <a:noFill/>
          </a:ln>
        </p:spPr>
      </p:pic>
      <p:pic>
        <p:nvPicPr>
          <p:cNvPr id="241" name="Google Shape;241;p24"/>
          <p:cNvPicPr preferRelativeResize="0"/>
          <p:nvPr/>
        </p:nvPicPr>
        <p:blipFill>
          <a:blip r:embed="rId4">
            <a:alphaModFix/>
          </a:blip>
          <a:stretch>
            <a:fillRect/>
          </a:stretch>
        </p:blipFill>
        <p:spPr>
          <a:xfrm rot="204857">
            <a:off x="4626275" y="851225"/>
            <a:ext cx="4476749" cy="1956401"/>
          </a:xfrm>
          <a:prstGeom prst="rect">
            <a:avLst/>
          </a:prstGeom>
          <a:noFill/>
          <a:ln>
            <a:noFill/>
          </a:ln>
        </p:spPr>
      </p:pic>
      <p:pic>
        <p:nvPicPr>
          <p:cNvPr id="242" name="Google Shape;242;p24"/>
          <p:cNvPicPr preferRelativeResize="0"/>
          <p:nvPr/>
        </p:nvPicPr>
        <p:blipFill>
          <a:blip r:embed="rId5">
            <a:alphaModFix/>
          </a:blip>
          <a:stretch>
            <a:fillRect/>
          </a:stretch>
        </p:blipFill>
        <p:spPr>
          <a:xfrm>
            <a:off x="4572000" y="2882677"/>
            <a:ext cx="4319001" cy="65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551275" y="5015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Directions for Further Research</a:t>
            </a:r>
            <a:endParaRPr/>
          </a:p>
        </p:txBody>
      </p:sp>
      <p:sp>
        <p:nvSpPr>
          <p:cNvPr id="248" name="Google Shape;248;p25"/>
          <p:cNvSpPr txBox="1"/>
          <p:nvPr>
            <p:ph idx="1" type="body"/>
          </p:nvPr>
        </p:nvSpPr>
        <p:spPr>
          <a:xfrm>
            <a:off x="464700" y="1265050"/>
            <a:ext cx="8035800" cy="3229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222222"/>
              </a:buClr>
              <a:buSzPts val="1400"/>
              <a:buChar char="❖"/>
            </a:pPr>
            <a:r>
              <a:rPr lang="en" sz="1400">
                <a:solidFill>
                  <a:srgbClr val="222222"/>
                </a:solidFill>
              </a:rPr>
              <a:t>Examination of the impact of provider biases on information, interactions, and care provided to patients</a:t>
            </a:r>
            <a:endParaRPr sz="1400">
              <a:solidFill>
                <a:srgbClr val="222222"/>
              </a:solidFill>
            </a:endParaRPr>
          </a:p>
          <a:p>
            <a:pPr indent="0" lvl="0" marL="457200" rtl="0" algn="l">
              <a:spcBef>
                <a:spcPts val="0"/>
              </a:spcBef>
              <a:spcAft>
                <a:spcPts val="0"/>
              </a:spcAft>
              <a:buNone/>
            </a:pPr>
            <a:r>
              <a:t/>
            </a:r>
            <a:endParaRPr sz="1400">
              <a:solidFill>
                <a:srgbClr val="222222"/>
              </a:solidFill>
            </a:endParaRPr>
          </a:p>
          <a:p>
            <a:pPr indent="-317500" lvl="0" marL="457200" rtl="0" algn="l">
              <a:spcBef>
                <a:spcPts val="0"/>
              </a:spcBef>
              <a:spcAft>
                <a:spcPts val="0"/>
              </a:spcAft>
              <a:buClr>
                <a:srgbClr val="222222"/>
              </a:buClr>
              <a:buSzPts val="1400"/>
              <a:buChar char="❖"/>
            </a:pPr>
            <a:r>
              <a:rPr lang="en" sz="1400">
                <a:solidFill>
                  <a:srgbClr val="222222"/>
                </a:solidFill>
              </a:rPr>
              <a:t>Self-reporting measures across states of varying </a:t>
            </a:r>
            <a:r>
              <a:rPr lang="en" sz="1400">
                <a:solidFill>
                  <a:srgbClr val="222222"/>
                </a:solidFill>
              </a:rPr>
              <a:t>drug legalization</a:t>
            </a:r>
            <a:endParaRPr sz="1400">
              <a:solidFill>
                <a:srgbClr val="222222"/>
              </a:solidFill>
            </a:endParaRPr>
          </a:p>
          <a:p>
            <a:pPr indent="0" lvl="0" marL="457200" rtl="0" algn="l">
              <a:spcBef>
                <a:spcPts val="0"/>
              </a:spcBef>
              <a:spcAft>
                <a:spcPts val="0"/>
              </a:spcAft>
              <a:buNone/>
            </a:pPr>
            <a:r>
              <a:t/>
            </a:r>
            <a:endParaRPr sz="1400">
              <a:solidFill>
                <a:srgbClr val="222222"/>
              </a:solidFill>
            </a:endParaRPr>
          </a:p>
          <a:p>
            <a:pPr indent="-317500" lvl="0" marL="457200" rtl="0" algn="l">
              <a:spcBef>
                <a:spcPts val="0"/>
              </a:spcBef>
              <a:spcAft>
                <a:spcPts val="0"/>
              </a:spcAft>
              <a:buClr>
                <a:srgbClr val="222222"/>
              </a:buClr>
              <a:buSzPts val="1400"/>
              <a:buChar char="❖"/>
            </a:pPr>
            <a:r>
              <a:rPr lang="en" sz="1400">
                <a:solidFill>
                  <a:srgbClr val="222222"/>
                </a:solidFill>
              </a:rPr>
              <a:t>Increased understanding of how </a:t>
            </a:r>
            <a:endParaRPr sz="1400">
              <a:solidFill>
                <a:srgbClr val="222222"/>
              </a:solidFill>
            </a:endParaRPr>
          </a:p>
          <a:p>
            <a:pPr indent="0" lvl="0" marL="457200" rtl="0" algn="l">
              <a:spcBef>
                <a:spcPts val="0"/>
              </a:spcBef>
              <a:spcAft>
                <a:spcPts val="0"/>
              </a:spcAft>
              <a:buNone/>
            </a:pPr>
            <a:r>
              <a:rPr lang="en" sz="1400">
                <a:solidFill>
                  <a:srgbClr val="222222"/>
                </a:solidFill>
              </a:rPr>
              <a:t>health education materials can </a:t>
            </a:r>
            <a:endParaRPr sz="1400">
              <a:solidFill>
                <a:srgbClr val="222222"/>
              </a:solidFill>
            </a:endParaRPr>
          </a:p>
          <a:p>
            <a:pPr indent="0" lvl="0" marL="457200" rtl="0" algn="l">
              <a:spcBef>
                <a:spcPts val="0"/>
              </a:spcBef>
              <a:spcAft>
                <a:spcPts val="0"/>
              </a:spcAft>
              <a:buNone/>
            </a:pPr>
            <a:r>
              <a:rPr lang="en" sz="1400">
                <a:solidFill>
                  <a:srgbClr val="222222"/>
                </a:solidFill>
              </a:rPr>
              <a:t>be utilized to communicate with </a:t>
            </a:r>
            <a:endParaRPr sz="1400">
              <a:solidFill>
                <a:srgbClr val="222222"/>
              </a:solidFill>
            </a:endParaRPr>
          </a:p>
          <a:p>
            <a:pPr indent="0" lvl="0" marL="457200" rtl="0" algn="l">
              <a:spcBef>
                <a:spcPts val="0"/>
              </a:spcBef>
              <a:spcAft>
                <a:spcPts val="0"/>
              </a:spcAft>
              <a:buNone/>
            </a:pPr>
            <a:r>
              <a:rPr lang="en" sz="1400">
                <a:solidFill>
                  <a:srgbClr val="222222"/>
                </a:solidFill>
              </a:rPr>
              <a:t>diverse communities </a:t>
            </a:r>
            <a:endParaRPr sz="1400">
              <a:solidFill>
                <a:srgbClr val="222222"/>
              </a:solidFill>
            </a:endParaRPr>
          </a:p>
          <a:p>
            <a:pPr indent="0" lvl="0" marL="457200" rtl="0" algn="l">
              <a:spcBef>
                <a:spcPts val="0"/>
              </a:spcBef>
              <a:spcAft>
                <a:spcPts val="0"/>
              </a:spcAft>
              <a:buNone/>
            </a:pPr>
            <a:r>
              <a:t/>
            </a:r>
            <a:endParaRPr sz="1400">
              <a:solidFill>
                <a:srgbClr val="222222"/>
              </a:solidFill>
            </a:endParaRPr>
          </a:p>
          <a:p>
            <a:pPr indent="-317500" lvl="0" marL="457200" rtl="0" algn="l">
              <a:spcBef>
                <a:spcPts val="0"/>
              </a:spcBef>
              <a:spcAft>
                <a:spcPts val="0"/>
              </a:spcAft>
              <a:buClr>
                <a:srgbClr val="222222"/>
              </a:buClr>
              <a:buSzPts val="1400"/>
              <a:buChar char="❖"/>
            </a:pPr>
            <a:r>
              <a:rPr lang="en" sz="1400">
                <a:solidFill>
                  <a:srgbClr val="222222"/>
                </a:solidFill>
              </a:rPr>
              <a:t>Methods to train providers to offer </a:t>
            </a:r>
            <a:endParaRPr sz="1400">
              <a:solidFill>
                <a:srgbClr val="222222"/>
              </a:solidFill>
            </a:endParaRPr>
          </a:p>
          <a:p>
            <a:pPr indent="0" lvl="0" marL="457200" rtl="0" algn="l">
              <a:spcBef>
                <a:spcPts val="0"/>
              </a:spcBef>
              <a:spcAft>
                <a:spcPts val="0"/>
              </a:spcAft>
              <a:buNone/>
            </a:pPr>
            <a:r>
              <a:rPr lang="en" sz="1400">
                <a:solidFill>
                  <a:srgbClr val="222222"/>
                </a:solidFill>
              </a:rPr>
              <a:t>evidence-based, culturally safe care</a:t>
            </a:r>
            <a:endParaRPr sz="1400">
              <a:solidFill>
                <a:srgbClr val="222222"/>
              </a:solidFill>
            </a:endParaRPr>
          </a:p>
        </p:txBody>
      </p:sp>
      <p:pic>
        <p:nvPicPr>
          <p:cNvPr id="249" name="Google Shape;249;p25"/>
          <p:cNvPicPr preferRelativeResize="0"/>
          <p:nvPr/>
        </p:nvPicPr>
        <p:blipFill>
          <a:blip r:embed="rId3">
            <a:alphaModFix/>
          </a:blip>
          <a:stretch>
            <a:fillRect/>
          </a:stretch>
        </p:blipFill>
        <p:spPr>
          <a:xfrm rot="-312088">
            <a:off x="3660125" y="2231101"/>
            <a:ext cx="5149551" cy="2430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nvSpPr>
        <p:spPr>
          <a:xfrm>
            <a:off x="819150" y="1594850"/>
            <a:ext cx="76461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222222"/>
                </a:solidFill>
                <a:highlight>
                  <a:srgbClr val="FFFFFF"/>
                </a:highlight>
                <a:latin typeface="Calibri"/>
                <a:ea typeface="Calibri"/>
                <a:cs typeface="Calibri"/>
                <a:sym typeface="Calibri"/>
              </a:rPr>
              <a:t>This work was supported by the US Department of Health and Human Services (DHHS), Centers for Disease Control and Prevention (CDC) NU84DD000005.</a:t>
            </a:r>
            <a:endParaRPr sz="1800">
              <a:solidFill>
                <a:srgbClr val="222222"/>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ctr">
              <a:spcBef>
                <a:spcPts val="0"/>
              </a:spcBef>
              <a:spcAft>
                <a:spcPts val="0"/>
              </a:spcAft>
              <a:buNone/>
            </a:pPr>
            <a:r>
              <a:rPr lang="en" sz="1800">
                <a:solidFill>
                  <a:srgbClr val="222222"/>
                </a:solidFill>
                <a:highlight>
                  <a:srgbClr val="FFFFFF"/>
                </a:highlight>
                <a:latin typeface="Calibri"/>
                <a:ea typeface="Calibri"/>
                <a:cs typeface="Calibri"/>
                <a:sym typeface="Calibri"/>
              </a:rPr>
              <a:t>The content and findings in this presentation are those of the authors and do not reflect the official views of the CDC, DHHS, Planned Parenthood of the Great Northwest, Hawai’i, Alaska, Indiana, Kentucky, Planned Parenthood of Southern New England, Inc., Planned Parenthood Federation of America, Inc., the University of  </a:t>
            </a:r>
            <a:r>
              <a:rPr lang="en" sz="1800">
                <a:solidFill>
                  <a:srgbClr val="222222"/>
                </a:solidFill>
                <a:highlight>
                  <a:srgbClr val="FFFFFF"/>
                </a:highlight>
                <a:latin typeface="Calibri"/>
                <a:ea typeface="Calibri"/>
                <a:cs typeface="Calibri"/>
                <a:sym typeface="Calibri"/>
              </a:rPr>
              <a:t>Connecticut</a:t>
            </a:r>
            <a:r>
              <a:rPr lang="en" sz="1800">
                <a:solidFill>
                  <a:srgbClr val="222222"/>
                </a:solidFill>
                <a:highlight>
                  <a:srgbClr val="FFFFFF"/>
                </a:highlight>
                <a:latin typeface="Calibri"/>
                <a:ea typeface="Calibri"/>
                <a:cs typeface="Calibri"/>
                <a:sym typeface="Calibri"/>
              </a:rPr>
              <a:t> or the University of Alaska at Anchorage. </a:t>
            </a:r>
            <a:endParaRPr sz="1800">
              <a:latin typeface="Calibri"/>
              <a:ea typeface="Calibri"/>
              <a:cs typeface="Calibri"/>
              <a:sym typeface="Calibri"/>
            </a:endParaRPr>
          </a:p>
        </p:txBody>
      </p:sp>
      <p:sp>
        <p:nvSpPr>
          <p:cNvPr id="255" name="Google Shape;255;p26"/>
          <p:cNvSpPr txBox="1"/>
          <p:nvPr>
            <p:ph type="title"/>
          </p:nvPr>
        </p:nvSpPr>
        <p:spPr>
          <a:xfrm>
            <a:off x="2907050" y="640250"/>
            <a:ext cx="42636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4000"/>
              <a:t>Thank you</a:t>
            </a:r>
            <a:endParaRPr b="1"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4"/>
          <p:cNvPicPr preferRelativeResize="0"/>
          <p:nvPr/>
        </p:nvPicPr>
        <p:blipFill>
          <a:blip r:embed="rId3">
            <a:alphaModFix/>
          </a:blip>
          <a:stretch>
            <a:fillRect/>
          </a:stretch>
        </p:blipFill>
        <p:spPr>
          <a:xfrm>
            <a:off x="456625" y="1487897"/>
            <a:ext cx="3627425" cy="1122178"/>
          </a:xfrm>
          <a:prstGeom prst="rect">
            <a:avLst/>
          </a:prstGeom>
          <a:noFill/>
          <a:ln>
            <a:noFill/>
          </a:ln>
        </p:spPr>
      </p:pic>
      <p:pic>
        <p:nvPicPr>
          <p:cNvPr id="135" name="Google Shape;135;p14"/>
          <p:cNvPicPr preferRelativeResize="0"/>
          <p:nvPr/>
        </p:nvPicPr>
        <p:blipFill>
          <a:blip r:embed="rId4">
            <a:alphaModFix/>
          </a:blip>
          <a:stretch>
            <a:fillRect/>
          </a:stretch>
        </p:blipFill>
        <p:spPr>
          <a:xfrm>
            <a:off x="284725" y="3138050"/>
            <a:ext cx="3390899" cy="1765325"/>
          </a:xfrm>
          <a:prstGeom prst="rect">
            <a:avLst/>
          </a:prstGeom>
          <a:noFill/>
          <a:ln>
            <a:noFill/>
          </a:ln>
        </p:spPr>
      </p:pic>
      <p:pic>
        <p:nvPicPr>
          <p:cNvPr id="136" name="Google Shape;136;p14"/>
          <p:cNvPicPr preferRelativeResize="0"/>
          <p:nvPr/>
        </p:nvPicPr>
        <p:blipFill>
          <a:blip r:embed="rId5">
            <a:alphaModFix/>
          </a:blip>
          <a:stretch>
            <a:fillRect/>
          </a:stretch>
        </p:blipFill>
        <p:spPr>
          <a:xfrm>
            <a:off x="3963715" y="3802100"/>
            <a:ext cx="4873535" cy="990175"/>
          </a:xfrm>
          <a:prstGeom prst="rect">
            <a:avLst/>
          </a:prstGeom>
          <a:noFill/>
          <a:ln>
            <a:noFill/>
          </a:ln>
        </p:spPr>
      </p:pic>
      <p:pic>
        <p:nvPicPr>
          <p:cNvPr id="137" name="Google Shape;137;p14"/>
          <p:cNvPicPr preferRelativeResize="0"/>
          <p:nvPr/>
        </p:nvPicPr>
        <p:blipFill>
          <a:blip r:embed="rId6">
            <a:alphaModFix/>
          </a:blip>
          <a:stretch>
            <a:fillRect/>
          </a:stretch>
        </p:blipFill>
        <p:spPr>
          <a:xfrm>
            <a:off x="4448144" y="1995600"/>
            <a:ext cx="4357031" cy="1311975"/>
          </a:xfrm>
          <a:prstGeom prst="rect">
            <a:avLst/>
          </a:prstGeom>
          <a:noFill/>
          <a:ln>
            <a:noFill/>
          </a:ln>
        </p:spPr>
      </p:pic>
      <p:sp>
        <p:nvSpPr>
          <p:cNvPr id="138" name="Google Shape;138;p14"/>
          <p:cNvSpPr txBox="1"/>
          <p:nvPr>
            <p:ph type="title"/>
          </p:nvPr>
        </p:nvSpPr>
        <p:spPr>
          <a:xfrm>
            <a:off x="673488" y="614913"/>
            <a:ext cx="49554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Contributors &amp; Organizations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703700" y="589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cultural safety?</a:t>
            </a:r>
            <a:endParaRPr/>
          </a:p>
        </p:txBody>
      </p:sp>
      <p:sp>
        <p:nvSpPr>
          <p:cNvPr id="144" name="Google Shape;144;p15"/>
          <p:cNvSpPr txBox="1"/>
          <p:nvPr>
            <p:ph idx="1" type="body"/>
          </p:nvPr>
        </p:nvSpPr>
        <p:spPr>
          <a:xfrm>
            <a:off x="390400" y="1169400"/>
            <a:ext cx="5711100" cy="3759900"/>
          </a:xfrm>
          <a:prstGeom prst="rect">
            <a:avLst/>
          </a:prstGeom>
        </p:spPr>
        <p:txBody>
          <a:bodyPr anchorCtr="0" anchor="t" bIns="91425" lIns="91425" spcFirstLastPara="1" rIns="91425" wrap="square" tIns="91425">
            <a:normAutofit fontScale="77500" lnSpcReduction="20000"/>
          </a:bodyPr>
          <a:lstStyle/>
          <a:p>
            <a:pPr indent="-328126" lvl="0" marL="457200" rtl="0" algn="l">
              <a:spcBef>
                <a:spcPts val="0"/>
              </a:spcBef>
              <a:spcAft>
                <a:spcPts val="0"/>
              </a:spcAft>
              <a:buSzPct val="102535"/>
              <a:buChar char="❖"/>
            </a:pPr>
            <a:r>
              <a:rPr i="1" lang="en" sz="1972">
                <a:solidFill>
                  <a:srgbClr val="333333"/>
                </a:solidFill>
                <a:highlight>
                  <a:srgbClr val="FFFFFF"/>
                </a:highlight>
              </a:rPr>
              <a:t>Cultural safety requires healthcare professionals . . . to acknowledge and address their own biases, attitudes, assumptions, stereotypes, prejudices, structures and characteristics that may affect the quality of care provided . . .  and hold themselves accountable for </a:t>
            </a:r>
            <a:r>
              <a:rPr b="1" i="1" lang="en" sz="1972">
                <a:solidFill>
                  <a:srgbClr val="1D7E74"/>
                </a:solidFill>
                <a:highlight>
                  <a:srgbClr val="FFFFFF"/>
                </a:highlight>
              </a:rPr>
              <a:t>providing culturally safe care</a:t>
            </a:r>
            <a:r>
              <a:rPr i="1" lang="en" sz="1972">
                <a:solidFill>
                  <a:srgbClr val="333333"/>
                </a:solidFill>
                <a:highlight>
                  <a:srgbClr val="FFFFFF"/>
                </a:highlight>
              </a:rPr>
              <a:t>, </a:t>
            </a:r>
            <a:r>
              <a:rPr i="1" lang="en" sz="1972">
                <a:solidFill>
                  <a:schemeClr val="accent1"/>
                </a:solidFill>
                <a:highlight>
                  <a:srgbClr val="FFFFFF"/>
                </a:highlight>
              </a:rPr>
              <a:t>as </a:t>
            </a:r>
            <a:r>
              <a:rPr b="1" i="1" lang="en" sz="1972">
                <a:solidFill>
                  <a:schemeClr val="accent1"/>
                </a:solidFill>
                <a:highlight>
                  <a:srgbClr val="FFFFFF"/>
                </a:highlight>
              </a:rPr>
              <a:t>defined by the patient and their communities, </a:t>
            </a:r>
            <a:r>
              <a:rPr i="1" lang="en" sz="1972">
                <a:solidFill>
                  <a:srgbClr val="333333"/>
                </a:solidFill>
                <a:highlight>
                  <a:srgbClr val="FFFFFF"/>
                </a:highlight>
              </a:rPr>
              <a:t>and as </a:t>
            </a:r>
            <a:r>
              <a:rPr b="1" i="1" lang="en" sz="1972">
                <a:solidFill>
                  <a:schemeClr val="accent1"/>
                </a:solidFill>
                <a:highlight>
                  <a:srgbClr val="FFFFFF"/>
                </a:highlight>
              </a:rPr>
              <a:t>measured through progress towards achieving health equity.</a:t>
            </a:r>
            <a:endParaRPr b="1" i="1" sz="1972">
              <a:solidFill>
                <a:schemeClr val="accent1"/>
              </a:solidFill>
              <a:highlight>
                <a:srgbClr val="FFFFFF"/>
              </a:highlight>
            </a:endParaRPr>
          </a:p>
          <a:p>
            <a:pPr indent="0" lvl="0" marL="0" rtl="0" algn="l">
              <a:spcBef>
                <a:spcPts val="0"/>
              </a:spcBef>
              <a:spcAft>
                <a:spcPts val="0"/>
              </a:spcAft>
              <a:buNone/>
            </a:pPr>
            <a:r>
              <a:t/>
            </a:r>
            <a:endParaRPr b="1" i="1" sz="1800">
              <a:solidFill>
                <a:schemeClr val="accent1"/>
              </a:solidFill>
            </a:endParaRPr>
          </a:p>
          <a:p>
            <a:pPr indent="-304528" lvl="0" marL="457200" rtl="0" algn="l">
              <a:spcBef>
                <a:spcPts val="1200"/>
              </a:spcBef>
              <a:spcAft>
                <a:spcPts val="0"/>
              </a:spcAft>
              <a:buSzPct val="79411"/>
              <a:buChar char="❖"/>
            </a:pPr>
            <a:r>
              <a:rPr b="1" i="1" lang="en" sz="1942">
                <a:solidFill>
                  <a:schemeClr val="accent1"/>
                </a:solidFill>
              </a:rPr>
              <a:t>It is not lack of awareness about ‘the culture of other groups’</a:t>
            </a:r>
            <a:r>
              <a:rPr b="1" i="1" lang="en" sz="1942">
                <a:solidFill>
                  <a:srgbClr val="000000"/>
                </a:solidFill>
              </a:rPr>
              <a:t> </a:t>
            </a:r>
            <a:r>
              <a:rPr i="1" lang="en" sz="1942">
                <a:solidFill>
                  <a:srgbClr val="000000"/>
                </a:solidFill>
              </a:rPr>
              <a:t>that is driving health care inequities - </a:t>
            </a:r>
            <a:r>
              <a:rPr b="1" i="1" lang="en" sz="1942">
                <a:solidFill>
                  <a:schemeClr val="accent1"/>
                </a:solidFill>
              </a:rPr>
              <a:t>inequities are primarily due to unequal power relationships</a:t>
            </a:r>
            <a:r>
              <a:rPr i="1" lang="en" sz="1942">
                <a:solidFill>
                  <a:srgbClr val="000000"/>
                </a:solidFill>
              </a:rPr>
              <a:t>, unfair distribution of the social determinants of health, marginalisation, biases, unexamined privilege, and institutional racism.</a:t>
            </a:r>
            <a:endParaRPr i="1" sz="1942">
              <a:solidFill>
                <a:srgbClr val="000000"/>
              </a:solidFill>
            </a:endParaRPr>
          </a:p>
          <a:p>
            <a:pPr indent="0" lvl="0" marL="457200" rtl="0" algn="l">
              <a:lnSpc>
                <a:spcPct val="100000"/>
              </a:lnSpc>
              <a:spcBef>
                <a:spcPts val="1200"/>
              </a:spcBef>
              <a:spcAft>
                <a:spcPts val="0"/>
              </a:spcAft>
              <a:buNone/>
            </a:pPr>
            <a:r>
              <a:t/>
            </a:r>
            <a:endParaRPr sz="1828">
              <a:solidFill>
                <a:srgbClr val="000000"/>
              </a:solidFill>
            </a:endParaRPr>
          </a:p>
          <a:p>
            <a:pPr indent="0" lvl="0" marL="914400" rtl="0" algn="l">
              <a:lnSpc>
                <a:spcPct val="100000"/>
              </a:lnSpc>
              <a:spcBef>
                <a:spcPts val="0"/>
              </a:spcBef>
              <a:spcAft>
                <a:spcPts val="0"/>
              </a:spcAft>
              <a:buNone/>
            </a:pPr>
            <a:r>
              <a:rPr lang="en" sz="1828">
                <a:solidFill>
                  <a:srgbClr val="000000"/>
                </a:solidFill>
              </a:rPr>
              <a:t>Curtis et. al. (2019). </a:t>
            </a:r>
            <a:r>
              <a:rPr i="1" lang="en" sz="1828">
                <a:solidFill>
                  <a:srgbClr val="000000"/>
                </a:solidFill>
              </a:rPr>
              <a:t>International Journal for Equity in Health.  </a:t>
            </a:r>
            <a:endParaRPr sz="1828"/>
          </a:p>
        </p:txBody>
      </p:sp>
      <p:sp>
        <p:nvSpPr>
          <p:cNvPr id="145" name="Google Shape;145;p15"/>
          <p:cNvSpPr txBox="1"/>
          <p:nvPr/>
        </p:nvSpPr>
        <p:spPr>
          <a:xfrm>
            <a:off x="4416150" y="1467550"/>
            <a:ext cx="40554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t/>
            </a:r>
            <a:endParaRPr>
              <a:latin typeface="Calibri"/>
              <a:ea typeface="Calibri"/>
              <a:cs typeface="Calibri"/>
              <a:sym typeface="Calibri"/>
            </a:endParaRPr>
          </a:p>
        </p:txBody>
      </p:sp>
      <p:pic>
        <p:nvPicPr>
          <p:cNvPr id="146" name="Google Shape;146;p15"/>
          <p:cNvPicPr preferRelativeResize="0"/>
          <p:nvPr/>
        </p:nvPicPr>
        <p:blipFill>
          <a:blip r:embed="rId3">
            <a:alphaModFix/>
          </a:blip>
          <a:stretch>
            <a:fillRect/>
          </a:stretch>
        </p:blipFill>
        <p:spPr>
          <a:xfrm>
            <a:off x="6101600" y="671125"/>
            <a:ext cx="2803284" cy="397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6"/>
          <p:cNvPicPr preferRelativeResize="0"/>
          <p:nvPr/>
        </p:nvPicPr>
        <p:blipFill>
          <a:blip r:embed="rId3">
            <a:alphaModFix/>
          </a:blip>
          <a:stretch>
            <a:fillRect/>
          </a:stretch>
        </p:blipFill>
        <p:spPr>
          <a:xfrm rot="406571">
            <a:off x="3758100" y="1702150"/>
            <a:ext cx="5082023" cy="2653600"/>
          </a:xfrm>
          <a:prstGeom prst="rect">
            <a:avLst/>
          </a:prstGeom>
          <a:noFill/>
          <a:ln>
            <a:noFill/>
          </a:ln>
        </p:spPr>
      </p:pic>
      <p:sp>
        <p:nvSpPr>
          <p:cNvPr id="152" name="Google Shape;152;p16"/>
          <p:cNvSpPr txBox="1"/>
          <p:nvPr>
            <p:ph type="title"/>
          </p:nvPr>
        </p:nvSpPr>
        <p:spPr>
          <a:xfrm>
            <a:off x="540525" y="5521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Gaps in Health Care</a:t>
            </a:r>
            <a:endParaRPr/>
          </a:p>
        </p:txBody>
      </p:sp>
      <p:sp>
        <p:nvSpPr>
          <p:cNvPr id="153" name="Google Shape;153;p16"/>
          <p:cNvSpPr txBox="1"/>
          <p:nvPr>
            <p:ph idx="1" type="body"/>
          </p:nvPr>
        </p:nvSpPr>
        <p:spPr>
          <a:xfrm>
            <a:off x="227800" y="1557125"/>
            <a:ext cx="3631200" cy="3003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222222"/>
              </a:buClr>
              <a:buSzPts val="1400"/>
              <a:buChar char="❖"/>
            </a:pPr>
            <a:r>
              <a:rPr lang="en" sz="1400">
                <a:solidFill>
                  <a:srgbClr val="222222"/>
                </a:solidFill>
              </a:rPr>
              <a:t>Demographic differences often exist between providers and the populations they serve</a:t>
            </a:r>
            <a:endParaRPr sz="1400">
              <a:solidFill>
                <a:srgbClr val="222222"/>
              </a:solidFill>
            </a:endParaRPr>
          </a:p>
          <a:p>
            <a:pPr indent="-317500" lvl="1" marL="914400" rtl="0" algn="l">
              <a:spcBef>
                <a:spcPts val="0"/>
              </a:spcBef>
              <a:spcAft>
                <a:spcPts val="0"/>
              </a:spcAft>
              <a:buClr>
                <a:srgbClr val="222222"/>
              </a:buClr>
              <a:buSzPts val="1400"/>
              <a:buChar char="➢"/>
            </a:pPr>
            <a:r>
              <a:rPr lang="en" sz="1400">
                <a:solidFill>
                  <a:srgbClr val="222222"/>
                </a:solidFill>
              </a:rPr>
              <a:t>Can lead to assumptions, misunderstandings, and a lack of comprehensive care</a:t>
            </a:r>
            <a:endParaRPr sz="1400">
              <a:solidFill>
                <a:srgbClr val="222222"/>
              </a:solidFill>
            </a:endParaRPr>
          </a:p>
          <a:p>
            <a:pPr indent="-317500" lvl="1" marL="914400" rtl="0" algn="l">
              <a:spcBef>
                <a:spcPts val="0"/>
              </a:spcBef>
              <a:spcAft>
                <a:spcPts val="0"/>
              </a:spcAft>
              <a:buClr>
                <a:srgbClr val="222222"/>
              </a:buClr>
              <a:buSzPts val="1400"/>
              <a:buChar char="➢"/>
            </a:pPr>
            <a:r>
              <a:rPr lang="en" sz="1400">
                <a:solidFill>
                  <a:srgbClr val="222222"/>
                </a:solidFill>
              </a:rPr>
              <a:t>Racial, religious, socioeconomic, gender and sexual identity </a:t>
            </a:r>
            <a:endParaRPr sz="1400">
              <a:solidFill>
                <a:srgbClr val="222222"/>
              </a:solidFill>
            </a:endParaRPr>
          </a:p>
          <a:p>
            <a:pPr indent="0" lvl="0" marL="0" rtl="0" algn="l">
              <a:lnSpc>
                <a:spcPct val="100000"/>
              </a:lnSpc>
              <a:spcBef>
                <a:spcPts val="1200"/>
              </a:spcBef>
              <a:spcAft>
                <a:spcPts val="1200"/>
              </a:spcAft>
              <a:buNone/>
            </a:pPr>
            <a:r>
              <a:t/>
            </a:r>
            <a:endParaRPr b="1"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516075" y="658000"/>
            <a:ext cx="7505700" cy="66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Alcohol-Exposed Pregnancies</a:t>
            </a:r>
            <a:endParaRPr/>
          </a:p>
        </p:txBody>
      </p:sp>
      <p:sp>
        <p:nvSpPr>
          <p:cNvPr id="159" name="Google Shape;159;p17"/>
          <p:cNvSpPr txBox="1"/>
          <p:nvPr>
            <p:ph idx="1" type="body"/>
          </p:nvPr>
        </p:nvSpPr>
        <p:spPr>
          <a:xfrm>
            <a:off x="357325" y="1347750"/>
            <a:ext cx="6671100" cy="32415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222222"/>
              </a:buClr>
              <a:buSzPts val="1400"/>
              <a:buChar char="❖"/>
            </a:pPr>
            <a:r>
              <a:rPr lang="en" sz="1400">
                <a:solidFill>
                  <a:srgbClr val="222222"/>
                </a:solidFill>
              </a:rPr>
              <a:t>Alcohol use during pregnancy has increased over the last two decades </a:t>
            </a:r>
            <a:endParaRPr b="1" sz="1400">
              <a:solidFill>
                <a:schemeClr val="accent1"/>
              </a:solidFill>
            </a:endParaRPr>
          </a:p>
          <a:p>
            <a:pPr indent="-317500" lvl="1" marL="914400" rtl="0" algn="l">
              <a:spcBef>
                <a:spcPts val="0"/>
              </a:spcBef>
              <a:spcAft>
                <a:spcPts val="0"/>
              </a:spcAft>
              <a:buClr>
                <a:srgbClr val="222222"/>
              </a:buClr>
              <a:buSzPts val="1400"/>
              <a:buChar char="➢"/>
            </a:pPr>
            <a:r>
              <a:rPr lang="en" sz="1400">
                <a:solidFill>
                  <a:srgbClr val="222222"/>
                </a:solidFill>
              </a:rPr>
              <a:t>Misconceptions about substance use and contraception use are pervasive</a:t>
            </a:r>
            <a:endParaRPr sz="1400">
              <a:solidFill>
                <a:srgbClr val="222222"/>
              </a:solidFill>
            </a:endParaRPr>
          </a:p>
          <a:p>
            <a:pPr indent="-317500" lvl="1" marL="914400" rtl="0" algn="l">
              <a:spcBef>
                <a:spcPts val="0"/>
              </a:spcBef>
              <a:spcAft>
                <a:spcPts val="0"/>
              </a:spcAft>
              <a:buClr>
                <a:srgbClr val="222222"/>
              </a:buClr>
              <a:buSzPts val="1400"/>
              <a:buChar char="➢"/>
            </a:pPr>
            <a:r>
              <a:rPr lang="en" sz="1400">
                <a:solidFill>
                  <a:srgbClr val="222222"/>
                </a:solidFill>
              </a:rPr>
              <a:t>Provider biases may result in </a:t>
            </a:r>
            <a:endParaRPr sz="1400">
              <a:solidFill>
                <a:srgbClr val="222222"/>
              </a:solidFill>
            </a:endParaRPr>
          </a:p>
          <a:p>
            <a:pPr indent="0" lvl="0" marL="914400" rtl="0" algn="l">
              <a:spcBef>
                <a:spcPts val="0"/>
              </a:spcBef>
              <a:spcAft>
                <a:spcPts val="0"/>
              </a:spcAft>
              <a:buNone/>
            </a:pPr>
            <a:r>
              <a:rPr lang="en" sz="1400">
                <a:solidFill>
                  <a:srgbClr val="222222"/>
                </a:solidFill>
              </a:rPr>
              <a:t>missed opportunities for </a:t>
            </a:r>
            <a:endParaRPr sz="1400">
              <a:solidFill>
                <a:srgbClr val="222222"/>
              </a:solidFill>
            </a:endParaRPr>
          </a:p>
          <a:p>
            <a:pPr indent="0" lvl="0" marL="914400" rtl="0" algn="l">
              <a:spcBef>
                <a:spcPts val="0"/>
              </a:spcBef>
              <a:spcAft>
                <a:spcPts val="0"/>
              </a:spcAft>
              <a:buNone/>
            </a:pPr>
            <a:r>
              <a:rPr lang="en" sz="1400">
                <a:solidFill>
                  <a:srgbClr val="222222"/>
                </a:solidFill>
              </a:rPr>
              <a:t>screening and counseling</a:t>
            </a:r>
            <a:endParaRPr sz="1400">
              <a:solidFill>
                <a:srgbClr val="222222"/>
              </a:solidFill>
            </a:endParaRPr>
          </a:p>
          <a:p>
            <a:pPr indent="0" lvl="0" marL="0" rtl="0" algn="l">
              <a:spcBef>
                <a:spcPts val="0"/>
              </a:spcBef>
              <a:spcAft>
                <a:spcPts val="0"/>
              </a:spcAft>
              <a:buNone/>
            </a:pPr>
            <a:r>
              <a:t/>
            </a:r>
            <a:endParaRPr sz="1400">
              <a:solidFill>
                <a:srgbClr val="222222"/>
              </a:solidFill>
            </a:endParaRPr>
          </a:p>
          <a:p>
            <a:pPr indent="-317500" lvl="0" marL="457200" rtl="0" algn="l">
              <a:spcBef>
                <a:spcPts val="0"/>
              </a:spcBef>
              <a:spcAft>
                <a:spcPts val="0"/>
              </a:spcAft>
              <a:buClr>
                <a:srgbClr val="222222"/>
              </a:buClr>
              <a:buSzPts val="1400"/>
              <a:buChar char="❖"/>
            </a:pPr>
            <a:r>
              <a:rPr lang="en" sz="1400">
                <a:solidFill>
                  <a:srgbClr val="222222"/>
                </a:solidFill>
              </a:rPr>
              <a:t>Likelihood of an alcohol-exposed </a:t>
            </a:r>
            <a:endParaRPr sz="1400">
              <a:solidFill>
                <a:srgbClr val="222222"/>
              </a:solidFill>
            </a:endParaRPr>
          </a:p>
          <a:p>
            <a:pPr indent="0" lvl="0" marL="457200" rtl="0" algn="l">
              <a:spcBef>
                <a:spcPts val="0"/>
              </a:spcBef>
              <a:spcAft>
                <a:spcPts val="0"/>
              </a:spcAft>
              <a:buNone/>
            </a:pPr>
            <a:r>
              <a:rPr lang="en" sz="1400">
                <a:solidFill>
                  <a:srgbClr val="222222"/>
                </a:solidFill>
              </a:rPr>
              <a:t>pregnancy as a measure 	</a:t>
            </a:r>
            <a:endParaRPr sz="1400">
              <a:solidFill>
                <a:srgbClr val="222222"/>
              </a:solidFill>
            </a:endParaRPr>
          </a:p>
          <a:p>
            <a:pPr indent="-317500" lvl="1" marL="914400" rtl="0" algn="l">
              <a:spcBef>
                <a:spcPts val="0"/>
              </a:spcBef>
              <a:spcAft>
                <a:spcPts val="0"/>
              </a:spcAft>
              <a:buClr>
                <a:srgbClr val="222222"/>
              </a:buClr>
              <a:buSzPts val="1400"/>
              <a:buChar char="➢"/>
            </a:pPr>
            <a:r>
              <a:rPr lang="en" sz="1400">
                <a:solidFill>
                  <a:srgbClr val="222222"/>
                </a:solidFill>
              </a:rPr>
              <a:t>Less effective contraception </a:t>
            </a:r>
            <a:endParaRPr sz="1400">
              <a:solidFill>
                <a:srgbClr val="222222"/>
              </a:solidFill>
            </a:endParaRPr>
          </a:p>
          <a:p>
            <a:pPr indent="0" lvl="0" marL="914400" rtl="0" algn="l">
              <a:spcBef>
                <a:spcPts val="0"/>
              </a:spcBef>
              <a:spcAft>
                <a:spcPts val="0"/>
              </a:spcAft>
              <a:buNone/>
            </a:pPr>
            <a:r>
              <a:rPr lang="en" sz="1400">
                <a:solidFill>
                  <a:srgbClr val="222222"/>
                </a:solidFill>
              </a:rPr>
              <a:t>method</a:t>
            </a:r>
            <a:endParaRPr sz="1400">
              <a:solidFill>
                <a:srgbClr val="222222"/>
              </a:solidFill>
            </a:endParaRPr>
          </a:p>
          <a:p>
            <a:pPr indent="-317500" lvl="1" marL="914400" rtl="0" algn="l">
              <a:spcBef>
                <a:spcPts val="0"/>
              </a:spcBef>
              <a:spcAft>
                <a:spcPts val="0"/>
              </a:spcAft>
              <a:buClr>
                <a:srgbClr val="222222"/>
              </a:buClr>
              <a:buSzPts val="1400"/>
              <a:buChar char="➢"/>
            </a:pPr>
            <a:r>
              <a:rPr lang="en" sz="1400">
                <a:solidFill>
                  <a:srgbClr val="222222"/>
                </a:solidFill>
              </a:rPr>
              <a:t>Any alcohol consumption</a:t>
            </a:r>
            <a:endParaRPr sz="1400">
              <a:solidFill>
                <a:srgbClr val="222222"/>
              </a:solidFill>
            </a:endParaRPr>
          </a:p>
          <a:p>
            <a:pPr indent="0" lvl="0" marL="457200" rtl="0" algn="l">
              <a:spcBef>
                <a:spcPts val="0"/>
              </a:spcBef>
              <a:spcAft>
                <a:spcPts val="0"/>
              </a:spcAft>
              <a:buNone/>
            </a:pPr>
            <a:r>
              <a:t/>
            </a:r>
            <a:endParaRPr sz="1400">
              <a:solidFill>
                <a:srgbClr val="222222"/>
              </a:solidFill>
            </a:endParaRPr>
          </a:p>
        </p:txBody>
      </p:sp>
      <p:pic>
        <p:nvPicPr>
          <p:cNvPr id="160" name="Google Shape;160;p17"/>
          <p:cNvPicPr preferRelativeResize="0"/>
          <p:nvPr/>
        </p:nvPicPr>
        <p:blipFill>
          <a:blip r:embed="rId3">
            <a:alphaModFix/>
          </a:blip>
          <a:stretch>
            <a:fillRect/>
          </a:stretch>
        </p:blipFill>
        <p:spPr>
          <a:xfrm>
            <a:off x="3752275" y="2005125"/>
            <a:ext cx="5156200" cy="289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519050" y="4456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Study Design &amp; Sample</a:t>
            </a:r>
            <a:endParaRPr/>
          </a:p>
        </p:txBody>
      </p:sp>
      <p:cxnSp>
        <p:nvCxnSpPr>
          <p:cNvPr id="166" name="Google Shape;166;p18"/>
          <p:cNvCxnSpPr>
            <a:stCxn id="167" idx="0"/>
            <a:endCxn id="168" idx="3"/>
          </p:cNvCxnSpPr>
          <p:nvPr/>
        </p:nvCxnSpPr>
        <p:spPr>
          <a:xfrm flipH="1" rot="5400000">
            <a:off x="3135800" y="2018913"/>
            <a:ext cx="448200" cy="1004400"/>
          </a:xfrm>
          <a:prstGeom prst="bentConnector2">
            <a:avLst/>
          </a:prstGeom>
          <a:noFill/>
          <a:ln cap="flat" cmpd="sng" w="9525">
            <a:solidFill>
              <a:srgbClr val="C2C2C2"/>
            </a:solidFill>
            <a:prstDash val="solid"/>
            <a:miter lim="8000"/>
            <a:headEnd len="sm" w="sm" type="none"/>
            <a:tailEnd len="sm" w="sm" type="none"/>
          </a:ln>
        </p:spPr>
      </p:cxnSp>
      <p:cxnSp>
        <p:nvCxnSpPr>
          <p:cNvPr id="169" name="Google Shape;169;p18"/>
          <p:cNvCxnSpPr>
            <a:stCxn id="167" idx="3"/>
            <a:endCxn id="170" idx="1"/>
          </p:cNvCxnSpPr>
          <p:nvPr/>
        </p:nvCxnSpPr>
        <p:spPr>
          <a:xfrm>
            <a:off x="4631150" y="3031563"/>
            <a:ext cx="1228200" cy="253800"/>
          </a:xfrm>
          <a:prstGeom prst="bentConnector3">
            <a:avLst>
              <a:gd fmla="val 50003" name="adj1"/>
            </a:avLst>
          </a:prstGeom>
          <a:noFill/>
          <a:ln cap="flat" cmpd="sng" w="9525">
            <a:solidFill>
              <a:srgbClr val="C2C2C2"/>
            </a:solidFill>
            <a:prstDash val="solid"/>
            <a:miter lim="8000"/>
            <a:headEnd len="sm" w="sm" type="none"/>
            <a:tailEnd len="sm" w="sm" type="none"/>
          </a:ln>
        </p:spPr>
      </p:cxnSp>
      <p:cxnSp>
        <p:nvCxnSpPr>
          <p:cNvPr id="171" name="Google Shape;171;p18"/>
          <p:cNvCxnSpPr>
            <a:stCxn id="172" idx="3"/>
            <a:endCxn id="173" idx="1"/>
          </p:cNvCxnSpPr>
          <p:nvPr/>
        </p:nvCxnSpPr>
        <p:spPr>
          <a:xfrm flipH="1" rot="10800000">
            <a:off x="4681688" y="1536963"/>
            <a:ext cx="1177800" cy="25200"/>
          </a:xfrm>
          <a:prstGeom prst="bentConnector3">
            <a:avLst>
              <a:gd fmla="val 49997" name="adj1"/>
            </a:avLst>
          </a:prstGeom>
          <a:noFill/>
          <a:ln cap="flat" cmpd="sng" w="9525">
            <a:solidFill>
              <a:srgbClr val="C2C2C2"/>
            </a:solidFill>
            <a:prstDash val="solid"/>
            <a:miter lim="8000"/>
            <a:headEnd len="sm" w="sm" type="none"/>
            <a:tailEnd len="sm" w="sm" type="none"/>
          </a:ln>
        </p:spPr>
      </p:cxnSp>
      <p:sp>
        <p:nvSpPr>
          <p:cNvPr id="168" name="Google Shape;168;p18"/>
          <p:cNvSpPr txBox="1"/>
          <p:nvPr/>
        </p:nvSpPr>
        <p:spPr>
          <a:xfrm>
            <a:off x="433100" y="1838325"/>
            <a:ext cx="2424600" cy="917100"/>
          </a:xfrm>
          <a:prstGeom prst="rect">
            <a:avLst/>
          </a:prstGeom>
          <a:solidFill>
            <a:srgbClr val="155B54"/>
          </a:solidFill>
          <a:ln cap="flat" cmpd="sng" w="19050">
            <a:solidFill>
              <a:srgbClr val="155B54"/>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1100">
                <a:solidFill>
                  <a:schemeClr val="dk1"/>
                </a:solidFill>
                <a:latin typeface="Roboto"/>
                <a:ea typeface="Roboto"/>
                <a:cs typeface="Roboto"/>
                <a:sym typeface="Roboto"/>
              </a:rPr>
              <a:t>Patients assigned female at birth, aged 18-49</a:t>
            </a:r>
            <a:endParaRPr b="1" sz="1100">
              <a:solidFill>
                <a:schemeClr val="dk1"/>
              </a:solidFill>
              <a:latin typeface="Roboto"/>
              <a:ea typeface="Roboto"/>
              <a:cs typeface="Roboto"/>
              <a:sym typeface="Roboto"/>
            </a:endParaRPr>
          </a:p>
          <a:p>
            <a:pPr indent="0" lvl="0" marL="0" rtl="0" algn="ctr">
              <a:spcBef>
                <a:spcPts val="0"/>
              </a:spcBef>
              <a:spcAft>
                <a:spcPts val="0"/>
              </a:spcAft>
              <a:buNone/>
            </a:pPr>
            <a:r>
              <a:rPr b="1" lang="en" sz="1100">
                <a:solidFill>
                  <a:schemeClr val="dk1"/>
                </a:solidFill>
                <a:latin typeface="Roboto"/>
                <a:ea typeface="Roboto"/>
                <a:cs typeface="Roboto"/>
                <a:sym typeface="Roboto"/>
              </a:rPr>
              <a:t>who completed wellness visits between 06/01/2020 - 10/31/2022</a:t>
            </a:r>
            <a:endParaRPr>
              <a:solidFill>
                <a:srgbClr val="FFFFFF"/>
              </a:solidFill>
              <a:latin typeface="Roboto"/>
              <a:ea typeface="Roboto"/>
              <a:cs typeface="Roboto"/>
              <a:sym typeface="Roboto"/>
            </a:endParaRPr>
          </a:p>
        </p:txBody>
      </p:sp>
      <p:sp>
        <p:nvSpPr>
          <p:cNvPr id="167" name="Google Shape;167;p18"/>
          <p:cNvSpPr txBox="1"/>
          <p:nvPr/>
        </p:nvSpPr>
        <p:spPr>
          <a:xfrm>
            <a:off x="3093050" y="2745213"/>
            <a:ext cx="1538100" cy="572700"/>
          </a:xfrm>
          <a:prstGeom prst="rect">
            <a:avLst/>
          </a:prstGeom>
          <a:solidFill>
            <a:srgbClr val="1D7E74"/>
          </a:solidFill>
          <a:ln cap="flat" cmpd="sng" w="19050">
            <a:solidFill>
              <a:srgbClr val="1D7E74"/>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PPGNHAIK </a:t>
            </a:r>
            <a:endParaRPr>
              <a:solidFill>
                <a:srgbClr val="FFFFFF"/>
              </a:solidFill>
              <a:latin typeface="Roboto"/>
              <a:ea typeface="Roboto"/>
              <a:cs typeface="Roboto"/>
              <a:sym typeface="Roboto"/>
            </a:endParaRPr>
          </a:p>
          <a:p>
            <a:pPr indent="0" lvl="0" marL="0" rtl="0" algn="ctr">
              <a:spcBef>
                <a:spcPts val="0"/>
              </a:spcBef>
              <a:spcAft>
                <a:spcPts val="0"/>
              </a:spcAft>
              <a:buNone/>
            </a:pPr>
            <a:r>
              <a:rPr b="1" lang="en">
                <a:solidFill>
                  <a:srgbClr val="FFFFFF"/>
                </a:solidFill>
                <a:latin typeface="Roboto"/>
                <a:ea typeface="Roboto"/>
                <a:cs typeface="Roboto"/>
                <a:sym typeface="Roboto"/>
              </a:rPr>
              <a:t>N = 17,188</a:t>
            </a:r>
            <a:endParaRPr b="1">
              <a:solidFill>
                <a:srgbClr val="FFFFFF"/>
              </a:solidFill>
              <a:latin typeface="Roboto"/>
              <a:ea typeface="Roboto"/>
              <a:cs typeface="Roboto"/>
              <a:sym typeface="Roboto"/>
            </a:endParaRPr>
          </a:p>
        </p:txBody>
      </p:sp>
      <p:sp>
        <p:nvSpPr>
          <p:cNvPr id="172" name="Google Shape;172;p18"/>
          <p:cNvSpPr txBox="1"/>
          <p:nvPr/>
        </p:nvSpPr>
        <p:spPr>
          <a:xfrm>
            <a:off x="3042488" y="1275813"/>
            <a:ext cx="1639200" cy="572700"/>
          </a:xfrm>
          <a:prstGeom prst="rect">
            <a:avLst/>
          </a:prstGeom>
          <a:solidFill>
            <a:srgbClr val="1D7E74"/>
          </a:solidFill>
          <a:ln cap="flat" cmpd="sng" w="19050">
            <a:solidFill>
              <a:srgbClr val="1D7E74"/>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PPSNE</a:t>
            </a:r>
            <a:r>
              <a:rPr lang="en">
                <a:solidFill>
                  <a:srgbClr val="FFFFFF"/>
                </a:solidFill>
                <a:latin typeface="Roboto"/>
                <a:ea typeface="Roboto"/>
                <a:cs typeface="Roboto"/>
                <a:sym typeface="Roboto"/>
              </a:rPr>
              <a:t> </a:t>
            </a:r>
            <a:endParaRPr>
              <a:solidFill>
                <a:srgbClr val="FFFFFF"/>
              </a:solidFill>
              <a:latin typeface="Roboto"/>
              <a:ea typeface="Roboto"/>
              <a:cs typeface="Roboto"/>
              <a:sym typeface="Roboto"/>
            </a:endParaRPr>
          </a:p>
          <a:p>
            <a:pPr indent="0" lvl="0" marL="0" rtl="0" algn="ctr">
              <a:spcBef>
                <a:spcPts val="0"/>
              </a:spcBef>
              <a:spcAft>
                <a:spcPts val="0"/>
              </a:spcAft>
              <a:buNone/>
            </a:pPr>
            <a:r>
              <a:rPr b="1" lang="en">
                <a:solidFill>
                  <a:srgbClr val="FFFFFF"/>
                </a:solidFill>
                <a:latin typeface="Roboto"/>
                <a:ea typeface="Roboto"/>
                <a:cs typeface="Roboto"/>
                <a:sym typeface="Roboto"/>
              </a:rPr>
              <a:t>N = 12,471</a:t>
            </a:r>
            <a:endParaRPr b="1">
              <a:solidFill>
                <a:srgbClr val="FFFFFF"/>
              </a:solidFill>
              <a:latin typeface="Roboto"/>
              <a:ea typeface="Roboto"/>
              <a:cs typeface="Roboto"/>
              <a:sym typeface="Roboto"/>
            </a:endParaRPr>
          </a:p>
        </p:txBody>
      </p:sp>
      <p:sp>
        <p:nvSpPr>
          <p:cNvPr id="173" name="Google Shape;173;p18"/>
          <p:cNvSpPr txBox="1"/>
          <p:nvPr/>
        </p:nvSpPr>
        <p:spPr>
          <a:xfrm>
            <a:off x="5859425" y="981375"/>
            <a:ext cx="2424600" cy="1110900"/>
          </a:xfrm>
          <a:prstGeom prst="rect">
            <a:avLst/>
          </a:prstGeom>
          <a:solidFill>
            <a:srgbClr val="249C90"/>
          </a:solidFill>
          <a:ln cap="flat" cmpd="sng" w="19050">
            <a:solidFill>
              <a:srgbClr val="249C9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White Non-Hispanic 44.4%	              Hispanic 26.4%</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chemeClr val="dk1"/>
                </a:solidFill>
                <a:latin typeface="Roboto"/>
                <a:ea typeface="Roboto"/>
                <a:cs typeface="Roboto"/>
                <a:sym typeface="Roboto"/>
              </a:rPr>
              <a:t>Black 20.1%</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Asian/Pacific Islander 2.6%           Alaskan Native/American Indian 0.4%</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Unknown 6.1%</a:t>
            </a:r>
            <a:endParaRPr sz="1000">
              <a:solidFill>
                <a:srgbClr val="FFFFFF"/>
              </a:solidFill>
              <a:latin typeface="Roboto"/>
              <a:ea typeface="Roboto"/>
              <a:cs typeface="Roboto"/>
              <a:sym typeface="Roboto"/>
            </a:endParaRPr>
          </a:p>
        </p:txBody>
      </p:sp>
      <p:sp>
        <p:nvSpPr>
          <p:cNvPr id="170" name="Google Shape;170;p18"/>
          <p:cNvSpPr txBox="1"/>
          <p:nvPr/>
        </p:nvSpPr>
        <p:spPr>
          <a:xfrm>
            <a:off x="5859425" y="2729975"/>
            <a:ext cx="2366700" cy="1110900"/>
          </a:xfrm>
          <a:prstGeom prst="rect">
            <a:avLst/>
          </a:prstGeom>
          <a:solidFill>
            <a:srgbClr val="249C90"/>
          </a:solidFill>
          <a:ln cap="flat" cmpd="sng" w="19050">
            <a:solidFill>
              <a:srgbClr val="249C9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Roboto"/>
                <a:ea typeface="Roboto"/>
                <a:cs typeface="Roboto"/>
                <a:sym typeface="Roboto"/>
              </a:rPr>
              <a:t>White Non-Hispanic 68.8%	</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Black 7.7%</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Multiracial/Other 8.3%</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rgbClr val="FFFFFF"/>
                </a:solidFill>
                <a:latin typeface="Roboto"/>
                <a:ea typeface="Roboto"/>
                <a:cs typeface="Roboto"/>
                <a:sym typeface="Roboto"/>
              </a:rPr>
              <a:t>Asian/Pacific Islander 5.4%</a:t>
            </a:r>
            <a:endParaRPr b="1" sz="1000">
              <a:solidFill>
                <a:srgbClr val="FFFFFF"/>
              </a:solidFill>
              <a:latin typeface="Roboto"/>
              <a:ea typeface="Roboto"/>
              <a:cs typeface="Roboto"/>
              <a:sym typeface="Roboto"/>
            </a:endParaRPr>
          </a:p>
          <a:p>
            <a:pPr indent="0" lvl="0" marL="0" rtl="0" algn="ctr">
              <a:spcBef>
                <a:spcPts val="0"/>
              </a:spcBef>
              <a:spcAft>
                <a:spcPts val="0"/>
              </a:spcAft>
              <a:buNone/>
            </a:pPr>
            <a:r>
              <a:rPr b="1" lang="en" sz="1000">
                <a:solidFill>
                  <a:schemeClr val="dk1"/>
                </a:solidFill>
                <a:latin typeface="Roboto"/>
                <a:ea typeface="Roboto"/>
                <a:cs typeface="Roboto"/>
                <a:sym typeface="Roboto"/>
              </a:rPr>
              <a:t>Alaskan Native/American Indian 1.5%</a:t>
            </a:r>
            <a:endParaRPr b="1" sz="1000">
              <a:solidFill>
                <a:schemeClr val="dk1"/>
              </a:solidFill>
              <a:latin typeface="Roboto"/>
              <a:ea typeface="Roboto"/>
              <a:cs typeface="Roboto"/>
              <a:sym typeface="Roboto"/>
            </a:endParaRPr>
          </a:p>
          <a:p>
            <a:pPr indent="0" lvl="0" marL="0" rtl="0" algn="ctr">
              <a:spcBef>
                <a:spcPts val="0"/>
              </a:spcBef>
              <a:spcAft>
                <a:spcPts val="0"/>
              </a:spcAft>
              <a:buNone/>
            </a:pPr>
            <a:r>
              <a:rPr b="1" lang="en" sz="1000">
                <a:solidFill>
                  <a:schemeClr val="dk1"/>
                </a:solidFill>
                <a:latin typeface="Roboto"/>
                <a:ea typeface="Roboto"/>
                <a:cs typeface="Roboto"/>
                <a:sym typeface="Roboto"/>
              </a:rPr>
              <a:t>Unknown 8.4%</a:t>
            </a:r>
            <a:endParaRPr b="1" sz="1000">
              <a:solidFill>
                <a:srgbClr val="FFFFFF"/>
              </a:solidFill>
              <a:latin typeface="Roboto"/>
              <a:ea typeface="Roboto"/>
              <a:cs typeface="Roboto"/>
              <a:sym typeface="Roboto"/>
            </a:endParaRPr>
          </a:p>
        </p:txBody>
      </p:sp>
      <p:cxnSp>
        <p:nvCxnSpPr>
          <p:cNvPr id="174" name="Google Shape;174;p18"/>
          <p:cNvCxnSpPr>
            <a:stCxn id="172" idx="2"/>
            <a:endCxn id="168" idx="3"/>
          </p:cNvCxnSpPr>
          <p:nvPr/>
        </p:nvCxnSpPr>
        <p:spPr>
          <a:xfrm rot="5400000">
            <a:off x="3135638" y="1570563"/>
            <a:ext cx="448500" cy="1004400"/>
          </a:xfrm>
          <a:prstGeom prst="bentConnector2">
            <a:avLst/>
          </a:prstGeom>
          <a:noFill/>
          <a:ln cap="flat" cmpd="sng" w="9525">
            <a:solidFill>
              <a:srgbClr val="C2C2C2"/>
            </a:solidFill>
            <a:prstDash val="solid"/>
            <a:miter lim="8000"/>
            <a:headEnd len="sm" w="sm" type="none"/>
            <a:tailEnd len="sm" w="sm" type="none"/>
          </a:ln>
        </p:spPr>
      </p:cxnSp>
      <p:sp>
        <p:nvSpPr>
          <p:cNvPr id="175" name="Google Shape;175;p18"/>
          <p:cNvSpPr txBox="1"/>
          <p:nvPr>
            <p:ph idx="1" type="body"/>
          </p:nvPr>
        </p:nvSpPr>
        <p:spPr>
          <a:xfrm>
            <a:off x="158900" y="3795775"/>
            <a:ext cx="6811800" cy="1640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600">
                <a:solidFill>
                  <a:srgbClr val="222222"/>
                </a:solidFill>
              </a:rPr>
              <a:t>Electronic health record data were analyzed to identify differences between racial and ethnic groups for alcohol screening rates, method of contraception, and brief intervention rates.</a:t>
            </a:r>
            <a:endParaRPr sz="1600">
              <a:solidFill>
                <a:srgbClr val="222222"/>
              </a:solidFill>
            </a:endParaRPr>
          </a:p>
          <a:p>
            <a:pPr indent="0" lvl="0" marL="0" rtl="0" algn="l">
              <a:spcBef>
                <a:spcPts val="0"/>
              </a:spcBef>
              <a:spcAft>
                <a:spcPts val="0"/>
              </a:spcAft>
              <a:buNone/>
            </a:pPr>
            <a:r>
              <a:t/>
            </a:r>
            <a:endParaRPr sz="1500">
              <a:solidFill>
                <a:srgbClr val="222222"/>
              </a:solidFill>
            </a:endParaRPr>
          </a:p>
          <a:p>
            <a:pPr indent="0" lvl="0" marL="457200" rtl="0" algn="l">
              <a:spcBef>
                <a:spcPts val="0"/>
              </a:spcBef>
              <a:spcAft>
                <a:spcPts val="0"/>
              </a:spcAft>
              <a:buNone/>
            </a:pPr>
            <a:r>
              <a:rPr i="1" lang="en" sz="1800">
                <a:solidFill>
                  <a:srgbClr val="222222"/>
                </a:solidFill>
              </a:rPr>
              <a:t> </a:t>
            </a:r>
            <a:endParaRPr sz="1800">
              <a:solidFill>
                <a:srgbClr val="222222"/>
              </a:solidFill>
            </a:endParaRPr>
          </a:p>
          <a:p>
            <a:pPr indent="0" lvl="0" marL="457200" rtl="0" algn="l">
              <a:spcBef>
                <a:spcPts val="0"/>
              </a:spcBef>
              <a:spcAft>
                <a:spcPts val="0"/>
              </a:spcAft>
              <a:buNone/>
            </a:pPr>
            <a:r>
              <a:t/>
            </a:r>
            <a:endParaRPr sz="1800">
              <a:solidFill>
                <a:srgbClr val="222222"/>
              </a:solidFill>
            </a:endParaRPr>
          </a:p>
          <a:p>
            <a:pPr indent="0" lvl="0" marL="914400" rtl="0" algn="l">
              <a:spcBef>
                <a:spcPts val="0"/>
              </a:spcBef>
              <a:spcAft>
                <a:spcPts val="0"/>
              </a:spcAft>
              <a:buNone/>
            </a:pPr>
            <a:r>
              <a:t/>
            </a:r>
            <a:endParaRPr sz="1800">
              <a:solidFill>
                <a:srgbClr val="22222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688900" y="4444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Measures &amp; Methods</a:t>
            </a:r>
            <a:endParaRPr/>
          </a:p>
        </p:txBody>
      </p:sp>
      <p:sp>
        <p:nvSpPr>
          <p:cNvPr id="181" name="Google Shape;181;p19"/>
          <p:cNvSpPr txBox="1"/>
          <p:nvPr>
            <p:ph idx="1" type="body"/>
          </p:nvPr>
        </p:nvSpPr>
        <p:spPr>
          <a:xfrm>
            <a:off x="465025" y="1496675"/>
            <a:ext cx="8085300" cy="31845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222222"/>
              </a:buClr>
              <a:buSzPts val="1600"/>
              <a:buChar char="❖"/>
            </a:pPr>
            <a:r>
              <a:rPr lang="en" sz="1600">
                <a:solidFill>
                  <a:srgbClr val="222222"/>
                </a:solidFill>
                <a:highlight>
                  <a:srgbClr val="FFFFFF"/>
                </a:highlight>
              </a:rPr>
              <a:t>Measures:</a:t>
            </a:r>
            <a:endParaRPr sz="1600">
              <a:solidFill>
                <a:srgbClr val="222222"/>
              </a:solidFill>
              <a:highlight>
                <a:srgbClr val="FFFFFF"/>
              </a:highlight>
            </a:endParaRPr>
          </a:p>
          <a:p>
            <a:pPr indent="-330200" lvl="1" marL="914400" rtl="0" algn="l">
              <a:lnSpc>
                <a:spcPct val="100000"/>
              </a:lnSpc>
              <a:spcBef>
                <a:spcPts val="0"/>
              </a:spcBef>
              <a:spcAft>
                <a:spcPts val="0"/>
              </a:spcAft>
              <a:buClr>
                <a:srgbClr val="222222"/>
              </a:buClr>
              <a:buSzPts val="1600"/>
              <a:buChar char="➢"/>
            </a:pPr>
            <a:r>
              <a:rPr lang="en" sz="1600">
                <a:solidFill>
                  <a:srgbClr val="222222"/>
                </a:solidFill>
                <a:highlight>
                  <a:srgbClr val="FFFFFF"/>
                </a:highlight>
              </a:rPr>
              <a:t>Contraceptive Method</a:t>
            </a:r>
            <a:endParaRPr sz="1600">
              <a:solidFill>
                <a:srgbClr val="222222"/>
              </a:solidFill>
              <a:highlight>
                <a:srgbClr val="FFFFFF"/>
              </a:highlight>
            </a:endParaRPr>
          </a:p>
          <a:p>
            <a:pPr indent="-330200" lvl="2" marL="1371600" rtl="0" algn="l">
              <a:lnSpc>
                <a:spcPct val="100000"/>
              </a:lnSpc>
              <a:spcBef>
                <a:spcPts val="0"/>
              </a:spcBef>
              <a:spcAft>
                <a:spcPts val="0"/>
              </a:spcAft>
              <a:buClr>
                <a:srgbClr val="222222"/>
              </a:buClr>
              <a:buSzPts val="1600"/>
              <a:buChar char="■"/>
            </a:pPr>
            <a:r>
              <a:rPr lang="en" sz="1600">
                <a:solidFill>
                  <a:srgbClr val="222222"/>
                </a:solidFill>
                <a:highlight>
                  <a:srgbClr val="FFFFFF"/>
                </a:highlight>
              </a:rPr>
              <a:t> (More / Less Effective)</a:t>
            </a:r>
            <a:endParaRPr sz="1600">
              <a:solidFill>
                <a:srgbClr val="222222"/>
              </a:solidFill>
              <a:highlight>
                <a:srgbClr val="FFFFFF"/>
              </a:highlight>
            </a:endParaRPr>
          </a:p>
          <a:p>
            <a:pPr indent="-330200" lvl="1" marL="914400" rtl="0" algn="l">
              <a:lnSpc>
                <a:spcPct val="100000"/>
              </a:lnSpc>
              <a:spcBef>
                <a:spcPts val="0"/>
              </a:spcBef>
              <a:spcAft>
                <a:spcPts val="0"/>
              </a:spcAft>
              <a:buClr>
                <a:srgbClr val="222222"/>
              </a:buClr>
              <a:buSzPts val="1600"/>
              <a:buChar char="➢"/>
            </a:pPr>
            <a:r>
              <a:rPr lang="en" sz="1600">
                <a:solidFill>
                  <a:srgbClr val="222222"/>
                </a:solidFill>
                <a:highlight>
                  <a:srgbClr val="FFFFFF"/>
                </a:highlight>
              </a:rPr>
              <a:t>Alcohol risk level</a:t>
            </a:r>
            <a:endParaRPr sz="1600">
              <a:solidFill>
                <a:srgbClr val="222222"/>
              </a:solidFill>
              <a:highlight>
                <a:srgbClr val="FFFFFF"/>
              </a:highlight>
            </a:endParaRPr>
          </a:p>
          <a:p>
            <a:pPr indent="-330200" lvl="2" marL="1371600" rtl="0" algn="l">
              <a:lnSpc>
                <a:spcPct val="100000"/>
              </a:lnSpc>
              <a:spcBef>
                <a:spcPts val="0"/>
              </a:spcBef>
              <a:spcAft>
                <a:spcPts val="0"/>
              </a:spcAft>
              <a:buClr>
                <a:srgbClr val="222222"/>
              </a:buClr>
              <a:buSzPts val="1600"/>
              <a:buChar char="■"/>
            </a:pPr>
            <a:r>
              <a:rPr lang="en" sz="1600">
                <a:solidFill>
                  <a:srgbClr val="222222"/>
                </a:solidFill>
                <a:highlight>
                  <a:srgbClr val="FFFFFF"/>
                </a:highlight>
              </a:rPr>
              <a:t>US Alcohol Use Disorder Identification 								Test (USAUDIT) brief and full-screen</a:t>
            </a:r>
            <a:endParaRPr sz="1600">
              <a:solidFill>
                <a:srgbClr val="222222"/>
              </a:solidFill>
              <a:highlight>
                <a:srgbClr val="FFFFFF"/>
              </a:highlight>
            </a:endParaRPr>
          </a:p>
          <a:p>
            <a:pPr indent="0" lvl="0" marL="0" rtl="0" algn="l">
              <a:lnSpc>
                <a:spcPct val="100000"/>
              </a:lnSpc>
              <a:spcBef>
                <a:spcPts val="0"/>
              </a:spcBef>
              <a:spcAft>
                <a:spcPts val="0"/>
              </a:spcAft>
              <a:buNone/>
            </a:pPr>
            <a:r>
              <a:t/>
            </a:r>
            <a:endParaRPr sz="1600">
              <a:solidFill>
                <a:srgbClr val="222222"/>
              </a:solidFill>
              <a:highlight>
                <a:srgbClr val="FFFFFF"/>
              </a:highlight>
            </a:endParaRPr>
          </a:p>
          <a:p>
            <a:pPr indent="-330200" lvl="0" marL="457200" rtl="0" algn="l">
              <a:lnSpc>
                <a:spcPct val="100000"/>
              </a:lnSpc>
              <a:spcBef>
                <a:spcPts val="0"/>
              </a:spcBef>
              <a:spcAft>
                <a:spcPts val="0"/>
              </a:spcAft>
              <a:buClr>
                <a:srgbClr val="222222"/>
              </a:buClr>
              <a:buSzPts val="1600"/>
              <a:buChar char="❖"/>
            </a:pPr>
            <a:r>
              <a:rPr lang="en" sz="1600">
                <a:solidFill>
                  <a:srgbClr val="222222"/>
                </a:solidFill>
              </a:rPr>
              <a:t>Analyses </a:t>
            </a:r>
            <a:endParaRPr sz="1600">
              <a:solidFill>
                <a:srgbClr val="222222"/>
              </a:solidFill>
            </a:endParaRPr>
          </a:p>
          <a:p>
            <a:pPr indent="-330200" lvl="1" marL="914400" rtl="0" algn="l">
              <a:lnSpc>
                <a:spcPct val="100000"/>
              </a:lnSpc>
              <a:spcBef>
                <a:spcPts val="0"/>
              </a:spcBef>
              <a:spcAft>
                <a:spcPts val="0"/>
              </a:spcAft>
              <a:buClr>
                <a:srgbClr val="222222"/>
              </a:buClr>
              <a:buSzPts val="1600"/>
              <a:buChar char="➢"/>
            </a:pPr>
            <a:r>
              <a:rPr lang="en" sz="1600">
                <a:solidFill>
                  <a:srgbClr val="222222"/>
                </a:solidFill>
              </a:rPr>
              <a:t>Two-sided </a:t>
            </a:r>
            <a:r>
              <a:rPr i="1" lang="en" sz="1600">
                <a:solidFill>
                  <a:srgbClr val="222222"/>
                </a:solidFill>
              </a:rPr>
              <a:t>t</a:t>
            </a:r>
            <a:r>
              <a:rPr lang="en" sz="1600">
                <a:solidFill>
                  <a:srgbClr val="222222"/>
                </a:solidFill>
              </a:rPr>
              <a:t> tests with Bonferroni adjustment alpha =.003 to compare contraceptive effectiveness and alcohol SBI implementation across racial and ethnic groups </a:t>
            </a:r>
            <a:endParaRPr b="1" sz="1600">
              <a:solidFill>
                <a:srgbClr val="222222"/>
              </a:solidFill>
              <a:highlight>
                <a:srgbClr val="FFFFFF"/>
              </a:highlight>
            </a:endParaRPr>
          </a:p>
        </p:txBody>
      </p:sp>
      <p:pic>
        <p:nvPicPr>
          <p:cNvPr id="182" name="Google Shape;182;p19"/>
          <p:cNvPicPr preferRelativeResize="0"/>
          <p:nvPr/>
        </p:nvPicPr>
        <p:blipFill>
          <a:blip r:embed="rId3">
            <a:alphaModFix/>
          </a:blip>
          <a:stretch>
            <a:fillRect/>
          </a:stretch>
        </p:blipFill>
        <p:spPr>
          <a:xfrm rot="697042">
            <a:off x="4456100" y="1208225"/>
            <a:ext cx="4259975" cy="1578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ph type="title"/>
          </p:nvPr>
        </p:nvSpPr>
        <p:spPr>
          <a:xfrm>
            <a:off x="666750" y="625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Classifying Contraceptive Methods</a:t>
            </a:r>
            <a:endParaRPr/>
          </a:p>
        </p:txBody>
      </p:sp>
      <p:grpSp>
        <p:nvGrpSpPr>
          <p:cNvPr id="188" name="Google Shape;188;p20"/>
          <p:cNvGrpSpPr/>
          <p:nvPr/>
        </p:nvGrpSpPr>
        <p:grpSpPr>
          <a:xfrm>
            <a:off x="2715934" y="1652118"/>
            <a:ext cx="1827900" cy="2399700"/>
            <a:chOff x="2744034" y="1146343"/>
            <a:chExt cx="1827900" cy="2399700"/>
          </a:xfrm>
        </p:grpSpPr>
        <p:sp>
          <p:nvSpPr>
            <p:cNvPr id="189" name="Google Shape;189;p20"/>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0"/>
            <p:cNvSpPr/>
            <p:nvPr/>
          </p:nvSpPr>
          <p:spPr>
            <a:xfrm flipH="1">
              <a:off x="2832600"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txBox="1"/>
            <p:nvPr/>
          </p:nvSpPr>
          <p:spPr>
            <a:xfrm>
              <a:off x="2765700" y="1686400"/>
              <a:ext cx="1716300" cy="145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rgbClr val="FFFFFF"/>
                  </a:solidFill>
                  <a:latin typeface="Roboto"/>
                  <a:ea typeface="Roboto"/>
                  <a:cs typeface="Roboto"/>
                  <a:sym typeface="Roboto"/>
                </a:rPr>
                <a:t>More Effective </a:t>
              </a:r>
              <a:endParaRPr b="1" sz="13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en" sz="1100">
                  <a:solidFill>
                    <a:srgbClr val="FFFFFF"/>
                  </a:solidFill>
                  <a:latin typeface="Roboto"/>
                  <a:ea typeface="Roboto"/>
                  <a:cs typeface="Roboto"/>
                  <a:sym typeface="Roboto"/>
                </a:rPr>
                <a:t>Contraceptive methods that are </a:t>
              </a:r>
              <a:r>
                <a:rPr lang="en" sz="1100">
                  <a:solidFill>
                    <a:schemeClr val="dk1"/>
                  </a:solidFill>
                  <a:latin typeface="Roboto"/>
                  <a:ea typeface="Roboto"/>
                  <a:cs typeface="Roboto"/>
                  <a:sym typeface="Roboto"/>
                </a:rPr>
                <a:t>88% or </a:t>
              </a:r>
              <a:r>
                <a:rPr lang="en" sz="1100">
                  <a:solidFill>
                    <a:srgbClr val="FFFFFF"/>
                  </a:solidFill>
                  <a:latin typeface="Roboto"/>
                  <a:ea typeface="Roboto"/>
                  <a:cs typeface="Roboto"/>
                  <a:sym typeface="Roboto"/>
                </a:rPr>
                <a:t>more effective at preventing pregnancy.</a:t>
              </a:r>
              <a:endParaRPr sz="600">
                <a:solidFill>
                  <a:srgbClr val="FFFFFF"/>
                </a:solidFill>
                <a:latin typeface="Roboto"/>
                <a:ea typeface="Roboto"/>
                <a:cs typeface="Roboto"/>
                <a:sym typeface="Roboto"/>
              </a:endParaRPr>
            </a:p>
            <a:p>
              <a:pPr indent="0" lvl="0" marL="0" rtl="0" algn="ctr">
                <a:lnSpc>
                  <a:spcPct val="115000"/>
                </a:lnSpc>
                <a:spcBef>
                  <a:spcPts val="1600"/>
                </a:spcBef>
                <a:spcAft>
                  <a:spcPts val="1600"/>
                </a:spcAft>
                <a:buNone/>
              </a:pPr>
              <a:r>
                <a:rPr lang="en" sz="800">
                  <a:solidFill>
                    <a:srgbClr val="FFFFFF"/>
                  </a:solidFill>
                  <a:latin typeface="Roboto"/>
                  <a:ea typeface="Roboto"/>
                  <a:cs typeface="Roboto"/>
                  <a:sym typeface="Roboto"/>
                </a:rPr>
                <a:t>(for example: IUDs, implants, or injections).</a:t>
              </a:r>
              <a:endParaRPr sz="800">
                <a:solidFill>
                  <a:srgbClr val="FFFFFF"/>
                </a:solidFill>
              </a:endParaRPr>
            </a:p>
          </p:txBody>
        </p:sp>
      </p:grpSp>
      <p:grpSp>
        <p:nvGrpSpPr>
          <p:cNvPr id="192" name="Google Shape;192;p20"/>
          <p:cNvGrpSpPr/>
          <p:nvPr/>
        </p:nvGrpSpPr>
        <p:grpSpPr>
          <a:xfrm>
            <a:off x="4543984" y="2103244"/>
            <a:ext cx="1839216" cy="2399700"/>
            <a:chOff x="4572084" y="1597469"/>
            <a:chExt cx="1839216" cy="2399700"/>
          </a:xfrm>
        </p:grpSpPr>
        <p:sp>
          <p:nvSpPr>
            <p:cNvPr id="193" name="Google Shape;193;p20"/>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
            <p:cNvSpPr/>
            <p:nvPr/>
          </p:nvSpPr>
          <p:spPr>
            <a:xfrm flipH="1" rot="10800000">
              <a:off x="4661318" y="1687411"/>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txBox="1"/>
            <p:nvPr/>
          </p:nvSpPr>
          <p:spPr>
            <a:xfrm>
              <a:off x="4583400" y="1655225"/>
              <a:ext cx="1827900" cy="111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rgbClr val="FFFFFF"/>
                  </a:solidFill>
                  <a:latin typeface="Roboto"/>
                  <a:ea typeface="Roboto"/>
                  <a:cs typeface="Roboto"/>
                  <a:sym typeface="Roboto"/>
                </a:rPr>
                <a:t>Contraceptive methods that are less than 88% effective at preventing pregnancy </a:t>
              </a:r>
              <a:endParaRPr sz="1100">
                <a:solidFill>
                  <a:srgbClr val="FFFFFF"/>
                </a:solidFill>
                <a:latin typeface="Roboto"/>
                <a:ea typeface="Roboto"/>
                <a:cs typeface="Roboto"/>
                <a:sym typeface="Roboto"/>
              </a:endParaRPr>
            </a:p>
            <a:p>
              <a:pPr indent="0" lvl="0" marL="0" rtl="0" algn="ctr">
                <a:lnSpc>
                  <a:spcPct val="115000"/>
                </a:lnSpc>
                <a:spcBef>
                  <a:spcPts val="1600"/>
                </a:spcBef>
                <a:spcAft>
                  <a:spcPts val="0"/>
                </a:spcAft>
                <a:buNone/>
              </a:pPr>
              <a:r>
                <a:rPr lang="en" sz="800">
                  <a:solidFill>
                    <a:srgbClr val="FFFFFF"/>
                  </a:solidFill>
                  <a:latin typeface="Roboto"/>
                  <a:ea typeface="Roboto"/>
                  <a:cs typeface="Roboto"/>
                  <a:sym typeface="Roboto"/>
                </a:rPr>
                <a:t>(for example: condoms,    spermicide, or withdrawal)</a:t>
              </a:r>
              <a:endParaRPr sz="800">
                <a:solidFill>
                  <a:srgbClr val="FFFFFF"/>
                </a:solidFill>
                <a:latin typeface="Roboto"/>
                <a:ea typeface="Roboto"/>
                <a:cs typeface="Roboto"/>
                <a:sym typeface="Roboto"/>
              </a:endParaRPr>
            </a:p>
            <a:p>
              <a:pPr indent="0" lvl="0" marL="0" rtl="0" algn="ctr">
                <a:lnSpc>
                  <a:spcPct val="115000"/>
                </a:lnSpc>
                <a:spcBef>
                  <a:spcPts val="1600"/>
                </a:spcBef>
                <a:spcAft>
                  <a:spcPts val="0"/>
                </a:spcAft>
                <a:buNone/>
              </a:pPr>
              <a:r>
                <a:rPr b="1" lang="en" sz="1300">
                  <a:solidFill>
                    <a:schemeClr val="dk1"/>
                  </a:solidFill>
                  <a:latin typeface="Roboto"/>
                  <a:ea typeface="Roboto"/>
                  <a:cs typeface="Roboto"/>
                  <a:sym typeface="Roboto"/>
                </a:rPr>
                <a:t>Less Effective</a:t>
              </a:r>
              <a:endParaRPr b="1" sz="13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1100">
                <a:solidFill>
                  <a:schemeClr val="dk1"/>
                </a:solidFill>
                <a:latin typeface="Roboto"/>
                <a:ea typeface="Roboto"/>
                <a:cs typeface="Roboto"/>
                <a:sym typeface="Roboto"/>
              </a:endParaRPr>
            </a:p>
          </p:txBody>
        </p:sp>
      </p:grpSp>
      <p:pic>
        <p:nvPicPr>
          <p:cNvPr id="196" name="Google Shape;196;p20"/>
          <p:cNvPicPr preferRelativeResize="0"/>
          <p:nvPr/>
        </p:nvPicPr>
        <p:blipFill>
          <a:blip r:embed="rId3">
            <a:alphaModFix/>
          </a:blip>
          <a:stretch>
            <a:fillRect/>
          </a:stretch>
        </p:blipFill>
        <p:spPr>
          <a:xfrm>
            <a:off x="966925" y="1493037"/>
            <a:ext cx="859425" cy="1289150"/>
          </a:xfrm>
          <a:prstGeom prst="rect">
            <a:avLst/>
          </a:prstGeom>
          <a:noFill/>
          <a:ln>
            <a:noFill/>
          </a:ln>
        </p:spPr>
      </p:pic>
      <p:pic>
        <p:nvPicPr>
          <p:cNvPr id="197" name="Google Shape;197;p20"/>
          <p:cNvPicPr preferRelativeResize="0"/>
          <p:nvPr/>
        </p:nvPicPr>
        <p:blipFill rotWithShape="1">
          <a:blip r:embed="rId4">
            <a:alphaModFix/>
          </a:blip>
          <a:srcRect b="0" l="0" r="6393" t="0"/>
          <a:stretch/>
        </p:blipFill>
        <p:spPr>
          <a:xfrm>
            <a:off x="1361725" y="2989700"/>
            <a:ext cx="1006500" cy="1376325"/>
          </a:xfrm>
          <a:prstGeom prst="rect">
            <a:avLst/>
          </a:prstGeom>
          <a:noFill/>
          <a:ln>
            <a:noFill/>
          </a:ln>
        </p:spPr>
      </p:pic>
      <p:pic>
        <p:nvPicPr>
          <p:cNvPr id="198" name="Google Shape;198;p20"/>
          <p:cNvPicPr preferRelativeResize="0"/>
          <p:nvPr/>
        </p:nvPicPr>
        <p:blipFill>
          <a:blip r:embed="rId5">
            <a:alphaModFix/>
          </a:blip>
          <a:stretch>
            <a:fillRect/>
          </a:stretch>
        </p:blipFill>
        <p:spPr>
          <a:xfrm>
            <a:off x="7062600" y="1366879"/>
            <a:ext cx="954275" cy="1643884"/>
          </a:xfrm>
          <a:prstGeom prst="rect">
            <a:avLst/>
          </a:prstGeom>
          <a:noFill/>
          <a:ln>
            <a:noFill/>
          </a:ln>
        </p:spPr>
      </p:pic>
      <p:sp>
        <p:nvSpPr>
          <p:cNvPr id="199" name="Google Shape;199;p20"/>
          <p:cNvSpPr txBox="1"/>
          <p:nvPr/>
        </p:nvSpPr>
        <p:spPr>
          <a:xfrm>
            <a:off x="1709275" y="3975625"/>
            <a:ext cx="1006500" cy="2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dk1"/>
                </a:highlight>
                <a:latin typeface="Calibri"/>
                <a:ea typeface="Calibri"/>
                <a:cs typeface="Calibri"/>
                <a:sym typeface="Calibri"/>
              </a:rPr>
              <a:t>IUD</a:t>
            </a:r>
            <a:endParaRPr>
              <a:highlight>
                <a:schemeClr val="dk1"/>
              </a:highlight>
              <a:latin typeface="Calibri"/>
              <a:ea typeface="Calibri"/>
              <a:cs typeface="Calibri"/>
              <a:sym typeface="Calibri"/>
            </a:endParaRPr>
          </a:p>
        </p:txBody>
      </p:sp>
      <p:pic>
        <p:nvPicPr>
          <p:cNvPr id="200" name="Google Shape;200;p20"/>
          <p:cNvPicPr preferRelativeResize="0"/>
          <p:nvPr/>
        </p:nvPicPr>
        <p:blipFill>
          <a:blip r:embed="rId6">
            <a:alphaModFix/>
          </a:blip>
          <a:stretch>
            <a:fillRect/>
          </a:stretch>
        </p:blipFill>
        <p:spPr>
          <a:xfrm>
            <a:off x="6501260" y="3010775"/>
            <a:ext cx="2323639" cy="1465225"/>
          </a:xfrm>
          <a:prstGeom prst="rect">
            <a:avLst/>
          </a:prstGeom>
          <a:noFill/>
          <a:ln>
            <a:noFill/>
          </a:ln>
        </p:spPr>
      </p:pic>
      <p:pic>
        <p:nvPicPr>
          <p:cNvPr id="201" name="Google Shape;201;p20"/>
          <p:cNvPicPr preferRelativeResize="0"/>
          <p:nvPr/>
        </p:nvPicPr>
        <p:blipFill>
          <a:blip r:embed="rId7">
            <a:alphaModFix/>
          </a:blip>
          <a:stretch>
            <a:fillRect/>
          </a:stretch>
        </p:blipFill>
        <p:spPr>
          <a:xfrm>
            <a:off x="407450" y="2872152"/>
            <a:ext cx="954275" cy="16114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aphicFrame>
        <p:nvGraphicFramePr>
          <p:cNvPr id="206" name="Google Shape;206;p21"/>
          <p:cNvGraphicFramePr/>
          <p:nvPr/>
        </p:nvGraphicFramePr>
        <p:xfrm>
          <a:off x="585200" y="1255250"/>
          <a:ext cx="3000000" cy="3000000"/>
        </p:xfrm>
        <a:graphic>
          <a:graphicData uri="http://schemas.openxmlformats.org/drawingml/2006/table">
            <a:tbl>
              <a:tblPr>
                <a:noFill/>
                <a:tableStyleId>{26B734AD-724C-4656-9144-307391ED3BEF}</a:tableStyleId>
              </a:tblPr>
              <a:tblGrid>
                <a:gridCol w="1986025"/>
                <a:gridCol w="1065725"/>
                <a:gridCol w="1241900"/>
              </a:tblGrid>
              <a:tr h="459225">
                <a:tc>
                  <a:txBody>
                    <a:bodyPr/>
                    <a:lstStyle/>
                    <a:p>
                      <a:pPr indent="0" lvl="0" marL="0" rtl="0" algn="l">
                        <a:spcBef>
                          <a:spcPts val="0"/>
                        </a:spcBef>
                        <a:spcAft>
                          <a:spcPts val="0"/>
                        </a:spcAft>
                        <a:buNone/>
                      </a:pPr>
                      <a:r>
                        <a:rPr b="1" lang="en">
                          <a:highlight>
                            <a:srgbClr val="FFFFFF"/>
                          </a:highlight>
                          <a:latin typeface="Calibri"/>
                          <a:ea typeface="Calibri"/>
                          <a:cs typeface="Calibri"/>
                          <a:sym typeface="Calibri"/>
                        </a:rPr>
                        <a:t> </a:t>
                      </a:r>
                      <a:endParaRPr b="1">
                        <a:highlight>
                          <a:srgbClr val="FFFFFF"/>
                        </a:highlight>
                        <a:latin typeface="Calibri"/>
                        <a:ea typeface="Calibri"/>
                        <a:cs typeface="Calibri"/>
                        <a:sym typeface="Calibri"/>
                      </a:endParaRPr>
                    </a:p>
                  </a:txBody>
                  <a:tcPr marT="0" marB="0" marR="63500" marL="63500">
                    <a:lnB cap="flat" cmpd="sng" w="19050">
                      <a:solidFill>
                        <a:srgbClr val="000000"/>
                      </a:solidFill>
                      <a:prstDash val="solid"/>
                      <a:round/>
                      <a:headEnd len="sm" w="sm" type="none"/>
                      <a:tailEnd len="sm" w="sm" type="none"/>
                    </a:lnB>
                  </a:tcPr>
                </a:tc>
                <a:tc gridSpan="2">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Percent </a:t>
                      </a:r>
                      <a:r>
                        <a:rPr b="1" lang="en" u="sng">
                          <a:highlight>
                            <a:srgbClr val="FFFFFF"/>
                          </a:highlight>
                          <a:latin typeface="Calibri"/>
                          <a:ea typeface="Calibri"/>
                          <a:cs typeface="Calibri"/>
                          <a:sym typeface="Calibri"/>
                        </a:rPr>
                        <a:t>Not</a:t>
                      </a:r>
                      <a:r>
                        <a:rPr b="1" lang="en">
                          <a:highlight>
                            <a:srgbClr val="FFFFFF"/>
                          </a:highlight>
                          <a:latin typeface="Calibri"/>
                          <a:ea typeface="Calibri"/>
                          <a:cs typeface="Calibri"/>
                          <a:sym typeface="Calibri"/>
                        </a:rPr>
                        <a:t> Screened for Alcohol Use</a:t>
                      </a:r>
                      <a:endParaRPr b="1">
                        <a:highlight>
                          <a:srgbClr val="FFFFFF"/>
                        </a:highlight>
                        <a:latin typeface="Calibri"/>
                        <a:ea typeface="Calibri"/>
                        <a:cs typeface="Calibri"/>
                        <a:sym typeface="Calibri"/>
                      </a:endParaRPr>
                    </a:p>
                  </a:txBody>
                  <a:tcPr marT="0" marB="0" marR="63500" marL="63500">
                    <a:lnR cap="flat" cmpd="sng" w="19050">
                      <a:solidFill>
                        <a:srgbClr val="999999"/>
                      </a:solidFill>
                      <a:prstDash val="solid"/>
                      <a:round/>
                      <a:headEnd len="sm" w="sm" type="none"/>
                      <a:tailEnd len="sm" w="sm" type="none"/>
                    </a:lnR>
                    <a:lnB cap="flat" cmpd="sng" w="19050">
                      <a:solidFill>
                        <a:srgbClr val="000000"/>
                      </a:solidFill>
                      <a:prstDash val="solid"/>
                      <a:round/>
                      <a:headEnd len="sm" w="sm" type="none"/>
                      <a:tailEnd len="sm" w="sm" type="none"/>
                    </a:lnB>
                  </a:tcPr>
                </a:tc>
                <a:tc hMerge="1"/>
              </a:tr>
              <a:tr h="338900">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 </a:t>
                      </a:r>
                      <a:endParaRPr b="1">
                        <a:highlight>
                          <a:srgbClr val="FFFFFF"/>
                        </a:highlight>
                        <a:latin typeface="Calibri"/>
                        <a:ea typeface="Calibri"/>
                        <a:cs typeface="Calibri"/>
                        <a:sym typeface="Calibri"/>
                      </a:endParaRPr>
                    </a:p>
                  </a:txBody>
                  <a:tcPr marT="0" marB="0" marR="63500" marL="63500">
                    <a:lnT cap="flat" cmpd="sng" w="190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PPSNE (%)</a:t>
                      </a:r>
                      <a:endParaRPr b="1">
                        <a:highlight>
                          <a:srgbClr val="FFFFFF"/>
                        </a:highlight>
                        <a:latin typeface="Calibri"/>
                        <a:ea typeface="Calibri"/>
                        <a:cs typeface="Calibri"/>
                        <a:sym typeface="Calibri"/>
                      </a:endParaRPr>
                    </a:p>
                  </a:txBody>
                  <a:tcPr marT="0" marB="0" marR="63500" marL="63500">
                    <a:lnT cap="flat" cmpd="sng" w="190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PPGNHAIK (%)</a:t>
                      </a:r>
                      <a:endParaRPr b="1">
                        <a:highlight>
                          <a:srgbClr val="FFFFFF"/>
                        </a:highlight>
                        <a:latin typeface="Calibri"/>
                        <a:ea typeface="Calibri"/>
                        <a:cs typeface="Calibri"/>
                        <a:sym typeface="Calibri"/>
                      </a:endParaRPr>
                    </a:p>
                  </a:txBody>
                  <a:tcPr marT="0" marB="0" marR="63500" marL="63500">
                    <a:lnT cap="flat" cmpd="sng" w="19050">
                      <a:solidFill>
                        <a:srgbClr val="000000"/>
                      </a:solidFill>
                      <a:prstDash val="solid"/>
                      <a:round/>
                      <a:headEnd len="sm" w="sm" type="none"/>
                      <a:tailEnd len="sm" w="sm" type="none"/>
                    </a:lnT>
                  </a:tcPr>
                </a:tc>
              </a:tr>
              <a:tr h="255375">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Full sample</a:t>
                      </a:r>
                      <a:endParaRPr b="1">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lang="en">
                          <a:highlight>
                            <a:srgbClr val="FFFFFF"/>
                          </a:highlight>
                          <a:latin typeface="Calibri"/>
                          <a:ea typeface="Calibri"/>
                          <a:cs typeface="Calibri"/>
                          <a:sym typeface="Calibri"/>
                        </a:rPr>
                        <a:t>14.6%</a:t>
                      </a:r>
                      <a:endParaRPr>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lang="en">
                          <a:highlight>
                            <a:srgbClr val="FFFFFF"/>
                          </a:highlight>
                          <a:latin typeface="Calibri"/>
                          <a:ea typeface="Calibri"/>
                          <a:cs typeface="Calibri"/>
                          <a:sym typeface="Calibri"/>
                        </a:rPr>
                        <a:t>9.9%</a:t>
                      </a:r>
                      <a:endParaRPr>
                        <a:highlight>
                          <a:srgbClr val="FFFFFF"/>
                        </a:highlight>
                        <a:latin typeface="Calibri"/>
                        <a:ea typeface="Calibri"/>
                        <a:cs typeface="Calibri"/>
                        <a:sym typeface="Calibri"/>
                      </a:endParaRPr>
                    </a:p>
                  </a:txBody>
                  <a:tcPr marT="0" marB="0" marR="63500" marL="63500"/>
                </a:tc>
              </a:tr>
              <a:tr h="255375">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Asian/Pacific Islander</a:t>
                      </a:r>
                      <a:endParaRPr b="1">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lang="en">
                          <a:highlight>
                            <a:srgbClr val="FFFFFF"/>
                          </a:highlight>
                          <a:latin typeface="Calibri"/>
                          <a:ea typeface="Calibri"/>
                          <a:cs typeface="Calibri"/>
                          <a:sym typeface="Calibri"/>
                        </a:rPr>
                        <a:t>17.4%</a:t>
                      </a:r>
                      <a:endParaRPr>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b="1" lang="en">
                          <a:highlight>
                            <a:srgbClr val="F9CB9C"/>
                          </a:highlight>
                        </a:rPr>
                        <a:t>8.7%</a:t>
                      </a:r>
                      <a:endParaRPr b="1">
                        <a:highlight>
                          <a:srgbClr val="F9CB9C"/>
                        </a:highlight>
                      </a:endParaRPr>
                    </a:p>
                  </a:txBody>
                  <a:tcPr marT="0" marB="0" marR="63500" marL="63500"/>
                </a:tc>
              </a:tr>
              <a:tr h="255375">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Black</a:t>
                      </a:r>
                      <a:endParaRPr b="1">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b="1" lang="en">
                          <a:highlight>
                            <a:srgbClr val="B6D7A8"/>
                          </a:highlight>
                        </a:rPr>
                        <a:t>16.3%</a:t>
                      </a:r>
                      <a:endParaRPr b="1">
                        <a:highlight>
                          <a:srgbClr val="B6D7A8"/>
                        </a:highlight>
                      </a:endParaRPr>
                    </a:p>
                  </a:txBody>
                  <a:tcPr marT="0" marB="0" marR="63500" marL="63500"/>
                </a:tc>
                <a:tc>
                  <a:txBody>
                    <a:bodyPr/>
                    <a:lstStyle/>
                    <a:p>
                      <a:pPr indent="0" lvl="0" marL="0" rtl="0" algn="ctr">
                        <a:spcBef>
                          <a:spcPts val="0"/>
                        </a:spcBef>
                        <a:spcAft>
                          <a:spcPts val="0"/>
                        </a:spcAft>
                        <a:buNone/>
                      </a:pPr>
                      <a:r>
                        <a:rPr b="1" lang="en">
                          <a:highlight>
                            <a:srgbClr val="B6D7A8"/>
                          </a:highlight>
                        </a:rPr>
                        <a:t>11.3%</a:t>
                      </a:r>
                      <a:endParaRPr b="1">
                        <a:highlight>
                          <a:srgbClr val="B6D7A8"/>
                        </a:highlight>
                      </a:endParaRPr>
                    </a:p>
                  </a:txBody>
                  <a:tcPr marT="0" marB="0" marR="63500" marL="63500"/>
                </a:tc>
              </a:tr>
              <a:tr h="260000">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Hispanic </a:t>
                      </a:r>
                      <a:r>
                        <a:rPr b="1" lang="en">
                          <a:highlight>
                            <a:srgbClr val="FFFFFF"/>
                          </a:highlight>
                          <a:latin typeface="Calibri"/>
                          <a:ea typeface="Calibri"/>
                          <a:cs typeface="Calibri"/>
                          <a:sym typeface="Calibri"/>
                        </a:rPr>
                        <a:t>Ethnicity</a:t>
                      </a:r>
                      <a:r>
                        <a:rPr b="1" baseline="30000" lang="en">
                          <a:highlight>
                            <a:srgbClr val="FFFFFF"/>
                          </a:highlight>
                          <a:latin typeface="Calibri"/>
                          <a:ea typeface="Calibri"/>
                          <a:cs typeface="Calibri"/>
                          <a:sym typeface="Calibri"/>
                        </a:rPr>
                        <a:t>1</a:t>
                      </a:r>
                      <a:endParaRPr b="1" baseline="30000">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b="1" lang="en">
                          <a:highlight>
                            <a:srgbClr val="B6D7A8"/>
                          </a:highlight>
                        </a:rPr>
                        <a:t>15.8%</a:t>
                      </a:r>
                      <a:endParaRPr b="1">
                        <a:highlight>
                          <a:srgbClr val="B6D7A8"/>
                        </a:highlight>
                      </a:endParaRPr>
                    </a:p>
                  </a:txBody>
                  <a:tcPr marT="0" marB="0" marR="63500" marL="63500"/>
                </a:tc>
                <a:tc>
                  <a:txBody>
                    <a:bodyPr/>
                    <a:lstStyle/>
                    <a:p>
                      <a:pPr indent="0" lvl="0" marL="0" rtl="0" algn="ctr">
                        <a:spcBef>
                          <a:spcPts val="0"/>
                        </a:spcBef>
                        <a:spcAft>
                          <a:spcPts val="0"/>
                        </a:spcAft>
                        <a:buNone/>
                      </a:pPr>
                      <a:r>
                        <a:t/>
                      </a:r>
                      <a:endParaRPr>
                        <a:highlight>
                          <a:srgbClr val="FFFFFF"/>
                        </a:highlight>
                        <a:latin typeface="Calibri"/>
                        <a:ea typeface="Calibri"/>
                        <a:cs typeface="Calibri"/>
                        <a:sym typeface="Calibri"/>
                      </a:endParaRPr>
                    </a:p>
                  </a:txBody>
                  <a:tcPr marT="0" marB="0" marR="63500" marL="63500"/>
                </a:tc>
              </a:tr>
              <a:tr h="510775">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Alaska Native/ American Indian</a:t>
                      </a:r>
                      <a:endParaRPr b="1">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lang="en">
                          <a:highlight>
                            <a:srgbClr val="FFFFFF"/>
                          </a:highlight>
                          <a:latin typeface="Calibri"/>
                          <a:ea typeface="Calibri"/>
                          <a:cs typeface="Calibri"/>
                          <a:sym typeface="Calibri"/>
                        </a:rPr>
                        <a:t>15.7%</a:t>
                      </a:r>
                      <a:endParaRPr>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lang="en">
                          <a:highlight>
                            <a:srgbClr val="FFFFFF"/>
                          </a:highlight>
                          <a:latin typeface="Calibri"/>
                          <a:ea typeface="Calibri"/>
                          <a:cs typeface="Calibri"/>
                          <a:sym typeface="Calibri"/>
                        </a:rPr>
                        <a:t>9.9%</a:t>
                      </a:r>
                      <a:endParaRPr>
                        <a:highlight>
                          <a:srgbClr val="FFFFFF"/>
                        </a:highlight>
                        <a:latin typeface="Calibri"/>
                        <a:ea typeface="Calibri"/>
                        <a:cs typeface="Calibri"/>
                        <a:sym typeface="Calibri"/>
                      </a:endParaRPr>
                    </a:p>
                  </a:txBody>
                  <a:tcPr marT="0" marB="0" marR="63500" marL="63500"/>
                </a:tc>
              </a:tr>
              <a:tr h="255375">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White</a:t>
                      </a:r>
                      <a:endParaRPr b="1">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b="1" lang="en">
                          <a:highlight>
                            <a:srgbClr val="F9CB9C"/>
                          </a:highlight>
                        </a:rPr>
                        <a:t>12.7%</a:t>
                      </a:r>
                      <a:endParaRPr b="1">
                        <a:highlight>
                          <a:srgbClr val="F9CB9C"/>
                        </a:highlight>
                      </a:endParaRPr>
                    </a:p>
                  </a:txBody>
                  <a:tcPr marT="0" marB="0" marR="63500" marL="63500"/>
                </a:tc>
                <a:tc>
                  <a:txBody>
                    <a:bodyPr/>
                    <a:lstStyle/>
                    <a:p>
                      <a:pPr indent="0" lvl="0" marL="0" rtl="0" algn="ctr">
                        <a:spcBef>
                          <a:spcPts val="0"/>
                        </a:spcBef>
                        <a:spcAft>
                          <a:spcPts val="0"/>
                        </a:spcAft>
                        <a:buNone/>
                      </a:pPr>
                      <a:r>
                        <a:rPr b="1" lang="en">
                          <a:highlight>
                            <a:srgbClr val="B6D7A8"/>
                          </a:highlight>
                        </a:rPr>
                        <a:t>10.4%</a:t>
                      </a:r>
                      <a:endParaRPr b="1">
                        <a:highlight>
                          <a:srgbClr val="B6D7A8"/>
                        </a:highlight>
                      </a:endParaRPr>
                    </a:p>
                  </a:txBody>
                  <a:tcPr marT="0" marB="0" marR="63500" marL="63500"/>
                </a:tc>
              </a:tr>
              <a:tr h="260000">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Multi-racial/Other Race</a:t>
                      </a:r>
                      <a:endParaRPr b="1">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t/>
                      </a:r>
                      <a:endParaRPr>
                        <a:highlight>
                          <a:srgbClr val="B6D7A8"/>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b="1" lang="en">
                          <a:highlight>
                            <a:srgbClr val="F9CB9C"/>
                          </a:highlight>
                        </a:rPr>
                        <a:t>8.9%</a:t>
                      </a:r>
                      <a:endParaRPr b="1">
                        <a:highlight>
                          <a:srgbClr val="F9CB9C"/>
                        </a:highlight>
                      </a:endParaRPr>
                    </a:p>
                  </a:txBody>
                  <a:tcPr marT="0" marB="0" marR="63500" marL="63500"/>
                </a:tc>
              </a:tr>
              <a:tr h="255375">
                <a:tc>
                  <a:txBody>
                    <a:bodyPr/>
                    <a:lstStyle/>
                    <a:p>
                      <a:pPr indent="0" lvl="0" marL="0" rtl="0" algn="ctr">
                        <a:spcBef>
                          <a:spcPts val="0"/>
                        </a:spcBef>
                        <a:spcAft>
                          <a:spcPts val="0"/>
                        </a:spcAft>
                        <a:buNone/>
                      </a:pPr>
                      <a:r>
                        <a:rPr b="1" lang="en">
                          <a:highlight>
                            <a:srgbClr val="FFFFFF"/>
                          </a:highlight>
                          <a:latin typeface="Calibri"/>
                          <a:ea typeface="Calibri"/>
                          <a:cs typeface="Calibri"/>
                          <a:sym typeface="Calibri"/>
                        </a:rPr>
                        <a:t>Unknown</a:t>
                      </a:r>
                      <a:endParaRPr b="1">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lang="en">
                          <a:highlight>
                            <a:srgbClr val="FFFFFF"/>
                          </a:highlight>
                          <a:latin typeface="Calibri"/>
                          <a:ea typeface="Calibri"/>
                          <a:cs typeface="Calibri"/>
                          <a:sym typeface="Calibri"/>
                        </a:rPr>
                        <a:t>16.4%</a:t>
                      </a:r>
                      <a:endParaRPr>
                        <a:highlight>
                          <a:srgbClr val="FFFFFF"/>
                        </a:highlight>
                        <a:latin typeface="Calibri"/>
                        <a:ea typeface="Calibri"/>
                        <a:cs typeface="Calibri"/>
                        <a:sym typeface="Calibri"/>
                      </a:endParaRPr>
                    </a:p>
                  </a:txBody>
                  <a:tcPr marT="0" marB="0" marR="63500" marL="63500"/>
                </a:tc>
                <a:tc>
                  <a:txBody>
                    <a:bodyPr/>
                    <a:lstStyle/>
                    <a:p>
                      <a:pPr indent="0" lvl="0" marL="0" rtl="0" algn="ctr">
                        <a:spcBef>
                          <a:spcPts val="0"/>
                        </a:spcBef>
                        <a:spcAft>
                          <a:spcPts val="0"/>
                        </a:spcAft>
                        <a:buNone/>
                      </a:pPr>
                      <a:r>
                        <a:rPr lang="en">
                          <a:highlight>
                            <a:srgbClr val="FFFFFF"/>
                          </a:highlight>
                          <a:latin typeface="Calibri"/>
                          <a:ea typeface="Calibri"/>
                          <a:cs typeface="Calibri"/>
                          <a:sym typeface="Calibri"/>
                        </a:rPr>
                        <a:t>6.7%</a:t>
                      </a:r>
                      <a:endParaRPr>
                        <a:highlight>
                          <a:srgbClr val="FFFFFF"/>
                        </a:highlight>
                        <a:latin typeface="Calibri"/>
                        <a:ea typeface="Calibri"/>
                        <a:cs typeface="Calibri"/>
                        <a:sym typeface="Calibri"/>
                      </a:endParaRPr>
                    </a:p>
                  </a:txBody>
                  <a:tcPr marT="0" marB="0" marR="63500" marL="63500"/>
                </a:tc>
              </a:tr>
            </a:tbl>
          </a:graphicData>
        </a:graphic>
      </p:graphicFrame>
      <p:sp>
        <p:nvSpPr>
          <p:cNvPr id="207" name="Google Shape;207;p21"/>
          <p:cNvSpPr txBox="1"/>
          <p:nvPr>
            <p:ph type="title"/>
          </p:nvPr>
        </p:nvSpPr>
        <p:spPr>
          <a:xfrm>
            <a:off x="509000" y="4553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Findings - Screening </a:t>
            </a:r>
            <a:endParaRPr/>
          </a:p>
        </p:txBody>
      </p:sp>
      <p:sp>
        <p:nvSpPr>
          <p:cNvPr id="208" name="Google Shape;208;p21"/>
          <p:cNvSpPr txBox="1"/>
          <p:nvPr/>
        </p:nvSpPr>
        <p:spPr>
          <a:xfrm>
            <a:off x="5153850" y="727000"/>
            <a:ext cx="3604800" cy="363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
                <a:latin typeface="Calibri"/>
                <a:ea typeface="Calibri"/>
                <a:cs typeface="Calibri"/>
                <a:sym typeface="Calibri"/>
              </a:rPr>
              <a:t>Screening Rates-</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latin typeface="Calibri"/>
                <a:ea typeface="Calibri"/>
                <a:cs typeface="Calibri"/>
                <a:sym typeface="Calibri"/>
              </a:rPr>
              <a:t>PPNSE</a:t>
            </a:r>
            <a:r>
              <a:rPr lang="en">
                <a:latin typeface="Calibri"/>
                <a:ea typeface="Calibri"/>
                <a:cs typeface="Calibri"/>
                <a:sym typeface="Calibri"/>
              </a:rPr>
              <a:t>:</a:t>
            </a:r>
            <a:r>
              <a:rPr lang="en">
                <a:latin typeface="Calibri"/>
                <a:ea typeface="Calibri"/>
                <a:cs typeface="Calibri"/>
                <a:sym typeface="Calibri"/>
              </a:rPr>
              <a:t> Black and Hispanic patients were </a:t>
            </a:r>
            <a:r>
              <a:rPr b="1" lang="en">
                <a:latin typeface="Calibri"/>
                <a:ea typeface="Calibri"/>
                <a:cs typeface="Calibri"/>
                <a:sym typeface="Calibri"/>
              </a:rPr>
              <a:t>less likely</a:t>
            </a:r>
            <a:r>
              <a:rPr lang="en">
                <a:latin typeface="Calibri"/>
                <a:ea typeface="Calibri"/>
                <a:cs typeface="Calibri"/>
                <a:sym typeface="Calibri"/>
              </a:rPr>
              <a:t> to be screened than White patients.</a:t>
            </a:r>
            <a:endParaRPr>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latin typeface="Calibri"/>
                <a:ea typeface="Calibri"/>
                <a:cs typeface="Calibri"/>
                <a:sym typeface="Calibri"/>
              </a:rPr>
              <a:t>PPGNHAIK: Asian/Pacific Islander and Multi-racial/Other </a:t>
            </a:r>
            <a:r>
              <a:rPr lang="en">
                <a:latin typeface="Calibri"/>
                <a:ea typeface="Calibri"/>
                <a:cs typeface="Calibri"/>
                <a:sym typeface="Calibri"/>
              </a:rPr>
              <a:t>patients were</a:t>
            </a:r>
            <a:r>
              <a:rPr b="1" lang="en">
                <a:latin typeface="Calibri"/>
                <a:ea typeface="Calibri"/>
                <a:cs typeface="Calibri"/>
                <a:sym typeface="Calibri"/>
              </a:rPr>
              <a:t> less likely t</a:t>
            </a:r>
            <a:r>
              <a:rPr lang="en">
                <a:latin typeface="Calibri"/>
                <a:ea typeface="Calibri"/>
                <a:cs typeface="Calibri"/>
                <a:sym typeface="Calibri"/>
              </a:rPr>
              <a:t>o be screened than White or Black patients.</a:t>
            </a:r>
            <a:endParaRPr>
              <a:latin typeface="Calibri"/>
              <a:ea typeface="Calibri"/>
              <a:cs typeface="Calibri"/>
              <a:sym typeface="Calibri"/>
            </a:endParaRPr>
          </a:p>
          <a:p>
            <a:pPr indent="0" lvl="0" marL="914400" rtl="0" algn="l">
              <a:spcBef>
                <a:spcPts val="0"/>
              </a:spcBef>
              <a:spcAft>
                <a:spcPts val="0"/>
              </a:spcAft>
              <a:buNone/>
            </a:pPr>
            <a: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highlight>
                  <a:srgbClr val="FFFFFF"/>
                </a:highlight>
                <a:latin typeface="Calibri"/>
                <a:ea typeface="Calibri"/>
                <a:cs typeface="Calibri"/>
                <a:sym typeface="Calibri"/>
              </a:rPr>
              <a:t>Alcohol Risk Level (any use / risky use): </a:t>
            </a:r>
            <a:endParaRPr>
              <a:highlight>
                <a:srgbClr val="FFFFFF"/>
              </a:highlight>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highlight>
                  <a:srgbClr val="FFFFFF"/>
                </a:highlight>
                <a:latin typeface="Calibri"/>
                <a:ea typeface="Calibri"/>
                <a:cs typeface="Calibri"/>
                <a:sym typeface="Calibri"/>
              </a:rPr>
              <a:t>No differences by Race/Ethnicity at either affiliate</a:t>
            </a:r>
            <a:endParaRPr>
              <a:highlight>
                <a:srgbClr val="FFFFFF"/>
              </a:highlight>
              <a:latin typeface="Calibri"/>
              <a:ea typeface="Calibri"/>
              <a:cs typeface="Calibri"/>
              <a:sym typeface="Calibri"/>
            </a:endParaRPr>
          </a:p>
          <a:p>
            <a:pPr indent="0" lvl="0" marL="914400" rtl="0" algn="l">
              <a:spcBef>
                <a:spcPts val="0"/>
              </a:spcBef>
              <a:spcAft>
                <a:spcPts val="0"/>
              </a:spcAft>
              <a:buNone/>
            </a:pPr>
            <a:r>
              <a:t/>
            </a:r>
            <a:endParaRPr>
              <a:highlight>
                <a:srgbClr val="FFFFFF"/>
              </a:highlight>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highlight>
                  <a:srgbClr val="FFFFFF"/>
                </a:highlight>
                <a:latin typeface="Calibri"/>
                <a:ea typeface="Calibri"/>
                <a:cs typeface="Calibri"/>
                <a:sym typeface="Calibri"/>
              </a:rPr>
              <a:t>Brief Intervention Rate:</a:t>
            </a:r>
            <a:endParaRPr>
              <a:highlight>
                <a:srgbClr val="FFFFFF"/>
              </a:highlight>
              <a:latin typeface="Calibri"/>
              <a:ea typeface="Calibri"/>
              <a:cs typeface="Calibri"/>
              <a:sym typeface="Calibri"/>
            </a:endParaRPr>
          </a:p>
          <a:p>
            <a:pPr indent="-317500" lvl="1" marL="914400" rtl="0" algn="l">
              <a:spcBef>
                <a:spcPts val="0"/>
              </a:spcBef>
              <a:spcAft>
                <a:spcPts val="0"/>
              </a:spcAft>
              <a:buSzPts val="1400"/>
              <a:buFont typeface="Calibri"/>
              <a:buChar char="➢"/>
            </a:pPr>
            <a:r>
              <a:rPr lang="en">
                <a:highlight>
                  <a:schemeClr val="dk1"/>
                </a:highlight>
                <a:latin typeface="Calibri"/>
                <a:ea typeface="Calibri"/>
                <a:cs typeface="Calibri"/>
                <a:sym typeface="Calibri"/>
              </a:rPr>
              <a:t>No differences by Race/Ethnicity at either affiliate</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