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
      <p:font typeface="Nunito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NunitoMedium-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Medium-boldItalic.fntdata"/><Relationship Id="rId30" Type="http://schemas.openxmlformats.org/officeDocument/2006/relationships/font" Target="fonts/Nunito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426713d58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426713d58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The results show that drug use rates are higher than we previously thought</a:t>
            </a:r>
            <a:endParaRPr sz="1700"/>
          </a:p>
          <a:p>
            <a:pPr indent="0" lvl="0" marL="0" rtl="0" algn="l">
              <a:spcBef>
                <a:spcPts val="0"/>
              </a:spcBef>
              <a:spcAft>
                <a:spcPts val="0"/>
              </a:spcAft>
              <a:buNone/>
            </a:pPr>
            <a:r>
              <a:t/>
            </a:r>
            <a:endParaRPr sz="1700"/>
          </a:p>
          <a:p>
            <a:pPr indent="-336550" lvl="1" marL="914400" rtl="0" algn="l">
              <a:spcBef>
                <a:spcPts val="0"/>
              </a:spcBef>
              <a:spcAft>
                <a:spcPts val="0"/>
              </a:spcAft>
              <a:buSzPts val="1700"/>
              <a:buChar char="○"/>
            </a:pPr>
            <a:r>
              <a:rPr lang="en" sz="1700"/>
              <a:t>Need for universal substance use screening and counseling during preventative appointments</a:t>
            </a:r>
            <a:endParaRPr sz="1700"/>
          </a:p>
          <a:p>
            <a:pPr indent="-336550" lvl="1" marL="914400" rtl="0" algn="l">
              <a:spcBef>
                <a:spcPts val="0"/>
              </a:spcBef>
              <a:spcAft>
                <a:spcPts val="0"/>
              </a:spcAft>
              <a:buSzPts val="1700"/>
              <a:buChar char="○"/>
            </a:pPr>
            <a:r>
              <a:rPr lang="en" sz="1700"/>
              <a:t>Misconceptions about cannabis may contribute to unsafe usage- it is important to educate patients about health risks of cannabis use and discuss the importance of preventing substance-exposed pregnancies through effective contraception, especially as cannabis use becomes more widely accepted</a:t>
            </a:r>
            <a:endParaRPr sz="1700"/>
          </a:p>
          <a:p>
            <a:pPr indent="-336550" lvl="0" marL="457200" rtl="0" algn="l">
              <a:spcBef>
                <a:spcPts val="0"/>
              </a:spcBef>
              <a:spcAft>
                <a:spcPts val="0"/>
              </a:spcAft>
              <a:buSzPts val="1700"/>
              <a:buChar char="●"/>
            </a:pPr>
            <a:r>
              <a:rPr lang="en" sz="1700"/>
              <a:t>It is important to destigmatize conversations about substance use in medical settings, as fear of negative consequences may prevent individuals using substances from disclosing substance use, which may perpetuate misconceptions and unsafe use. Destigmatizing conversations may help facilitate more effective patient-provider interactions about substance use</a:t>
            </a:r>
            <a:endParaRPr sz="1700"/>
          </a:p>
          <a:p>
            <a:pPr indent="-336550" lvl="0" marL="457200" rtl="0" algn="l">
              <a:spcBef>
                <a:spcPts val="0"/>
              </a:spcBef>
              <a:spcAft>
                <a:spcPts val="0"/>
              </a:spcAft>
              <a:buSzPts val="1700"/>
              <a:buChar char="●"/>
            </a:pPr>
            <a:r>
              <a:rPr lang="en" sz="1700"/>
              <a:t>Emerging legalization may lead to uncertainty about how to advise clients about cannabis use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Understanding of the relationship between cannabis and other substance use</a:t>
            </a:r>
            <a:endParaRPr sz="1700"/>
          </a:p>
          <a:p>
            <a:pPr indent="-336550" lvl="1" marL="914400" rtl="0" algn="l">
              <a:spcBef>
                <a:spcPts val="0"/>
              </a:spcBef>
              <a:spcAft>
                <a:spcPts val="0"/>
              </a:spcAft>
              <a:buSzPts val="1700"/>
              <a:buChar char="○"/>
            </a:pPr>
            <a:r>
              <a:rPr lang="en" sz="1700"/>
              <a:t>Challenges with polysubstance use reporting</a:t>
            </a:r>
            <a:endParaRPr sz="1700"/>
          </a:p>
          <a:p>
            <a:pPr indent="-336550" lvl="0" marL="457200" rtl="0" algn="l">
              <a:spcBef>
                <a:spcPts val="0"/>
              </a:spcBef>
              <a:spcAft>
                <a:spcPts val="0"/>
              </a:spcAft>
              <a:buSzPts val="1700"/>
              <a:buChar char="●"/>
            </a:pPr>
            <a:r>
              <a:rPr lang="en" sz="1700"/>
              <a:t>Importance of contraceptive discussions to prevent AEPs</a:t>
            </a:r>
            <a:endParaRPr sz="1700"/>
          </a:p>
          <a:p>
            <a:pPr indent="-336550" lvl="0" marL="457200" rtl="0" algn="l">
              <a:spcBef>
                <a:spcPts val="0"/>
              </a:spcBef>
              <a:spcAft>
                <a:spcPts val="0"/>
              </a:spcAft>
              <a:buSzPts val="1700"/>
              <a:buChar char="●"/>
            </a:pPr>
            <a:r>
              <a:rPr lang="en" sz="1700"/>
              <a:t>Destigmatize discussions about substance use in medical settings</a:t>
            </a:r>
            <a:endParaRPr sz="1700"/>
          </a:p>
          <a:p>
            <a:pPr indent="-336550" lvl="1" marL="914400" rtl="0" algn="l">
              <a:spcBef>
                <a:spcPts val="0"/>
              </a:spcBef>
              <a:spcAft>
                <a:spcPts val="0"/>
              </a:spcAft>
              <a:buSzPts val="1700"/>
              <a:buChar char="○"/>
            </a:pPr>
            <a:r>
              <a:rPr lang="en" sz="1700"/>
              <a:t>Remove stigma, provide scripts, remove uncertainty for providers doing screening - this can be standard and routine </a:t>
            </a:r>
            <a:endParaRPr sz="1700"/>
          </a:p>
          <a:p>
            <a:pPr indent="0" lvl="0" marL="0" rtl="0" algn="l">
              <a:lnSpc>
                <a:spcPct val="115000"/>
              </a:lnSpc>
              <a:spcBef>
                <a:spcPts val="0"/>
              </a:spcBef>
              <a:spcAft>
                <a:spcPts val="0"/>
              </a:spcAft>
              <a:buNone/>
            </a:pPr>
            <a:r>
              <a:rPr lang="en">
                <a:solidFill>
                  <a:srgbClr val="222222"/>
                </a:solidFill>
                <a:latin typeface="Calibri"/>
                <a:ea typeface="Calibri"/>
                <a:cs typeface="Calibri"/>
                <a:sym typeface="Calibri"/>
              </a:rPr>
              <a:t>Rates of use are higher than previously understood - means that universal screening/su screening is important - prevention is through destigmatization of discussions of su and have these conversations + focus on contraception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222222"/>
                </a:solidFill>
                <a:latin typeface="Calibri"/>
                <a:ea typeface="Calibri"/>
                <a:cs typeface="Calibri"/>
                <a:sym typeface="Calibri"/>
              </a:rPr>
              <a:t>Importance of universal/standardized substance use screening and counseling during preventative appointments</a:t>
            </a:r>
            <a:endParaRPr>
              <a:solidFill>
                <a:srgbClr val="222222"/>
              </a:solidFill>
              <a:latin typeface="Calibri"/>
              <a:ea typeface="Calibri"/>
              <a:cs typeface="Calibri"/>
              <a:sym typeface="Calibri"/>
            </a:endParaRPr>
          </a:p>
          <a:p>
            <a:pPr indent="457200" lvl="0" marL="0" rtl="0" algn="l">
              <a:lnSpc>
                <a:spcPct val="115000"/>
              </a:lnSpc>
              <a:spcBef>
                <a:spcPts val="0"/>
              </a:spcBef>
              <a:spcAft>
                <a:spcPts val="0"/>
              </a:spcAft>
              <a:buNone/>
            </a:pPr>
            <a:r>
              <a:rPr lang="en">
                <a:solidFill>
                  <a:srgbClr val="222222"/>
                </a:solidFill>
                <a:latin typeface="Calibri"/>
                <a:ea typeface="Calibri"/>
                <a:cs typeface="Calibri"/>
                <a:sym typeface="Calibri"/>
              </a:rPr>
              <a:t>Misconceptions about the safety of cannabis may contribute to unsafe usage</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222222"/>
                </a:solidFill>
                <a:latin typeface="Calibri"/>
                <a:ea typeface="Calibri"/>
                <a:cs typeface="Calibri"/>
                <a:sym typeface="Calibri"/>
              </a:rPr>
              <a:t>Effective contraception counseling across PWVs - need to figure out to train providers to have more culturally appropriate conversations and interventions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222222"/>
                </a:solidFill>
                <a:latin typeface="Calibri"/>
                <a:ea typeface="Calibri"/>
                <a:cs typeface="Calibri"/>
                <a:sym typeface="Calibri"/>
              </a:rPr>
              <a:t>Contraception counseling is important from a practice perspective</a:t>
            </a:r>
            <a:endParaRPr>
              <a:solidFill>
                <a:srgbClr val="222222"/>
              </a:solidFill>
              <a:latin typeface="Calibri"/>
              <a:ea typeface="Calibri"/>
              <a:cs typeface="Calibri"/>
              <a:sym typeface="Calibri"/>
            </a:endParaRPr>
          </a:p>
          <a:p>
            <a:pPr indent="457200" lvl="0" marL="0" rtl="0" algn="l">
              <a:lnSpc>
                <a:spcPct val="115000"/>
              </a:lnSpc>
              <a:spcBef>
                <a:spcPts val="0"/>
              </a:spcBef>
              <a:spcAft>
                <a:spcPts val="0"/>
              </a:spcAft>
              <a:buNone/>
            </a:pPr>
            <a:r>
              <a:rPr lang="en">
                <a:solidFill>
                  <a:srgbClr val="222222"/>
                </a:solidFill>
                <a:latin typeface="Calibri"/>
                <a:ea typeface="Calibri"/>
                <a:cs typeface="Calibri"/>
                <a:sym typeface="Calibri"/>
              </a:rPr>
              <a:t>Substance use is high and continues to grow, so contraception discussions are important in preventing SEPs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222222"/>
                </a:solidFill>
                <a:latin typeface="Calibri"/>
                <a:ea typeface="Calibri"/>
                <a:cs typeface="Calibri"/>
                <a:sym typeface="Calibri"/>
              </a:rPr>
              <a:t>Destigmatizing discussions about substance use in medical settings</a:t>
            </a:r>
            <a:endParaRPr>
              <a:solidFill>
                <a:srgbClr val="222222"/>
              </a:solidFill>
              <a:latin typeface="Calibri"/>
              <a:ea typeface="Calibri"/>
              <a:cs typeface="Calibri"/>
              <a:sym typeface="Calibri"/>
            </a:endParaRPr>
          </a:p>
          <a:p>
            <a:pPr indent="457200" lvl="0" marL="0" rtl="0" algn="l">
              <a:lnSpc>
                <a:spcPct val="115000"/>
              </a:lnSpc>
              <a:spcBef>
                <a:spcPts val="0"/>
              </a:spcBef>
              <a:spcAft>
                <a:spcPts val="0"/>
              </a:spcAft>
              <a:buNone/>
            </a:pPr>
            <a:r>
              <a:rPr lang="en">
                <a:solidFill>
                  <a:srgbClr val="222222"/>
                </a:solidFill>
                <a:latin typeface="Calibri"/>
                <a:ea typeface="Calibri"/>
                <a:cs typeface="Calibri"/>
                <a:sym typeface="Calibri"/>
              </a:rPr>
              <a:t>Fear of negative consequences may contribute to a lack of transparency. Normalizing and destigmatizing conversations about substance use can allow for more effective interactions between patients and their providers</a:t>
            </a:r>
            <a:endParaRPr>
              <a:solidFill>
                <a:srgbClr val="222222"/>
              </a:solidFill>
              <a:latin typeface="Calibri"/>
              <a:ea typeface="Calibri"/>
              <a:cs typeface="Calibri"/>
              <a:sym typeface="Calibri"/>
            </a:endParaRPr>
          </a:p>
          <a:p>
            <a:pPr indent="457200" lvl="0" marL="0" rtl="0" algn="l">
              <a:lnSpc>
                <a:spcPct val="115000"/>
              </a:lnSpc>
              <a:spcBef>
                <a:spcPts val="0"/>
              </a:spcBef>
              <a:spcAft>
                <a:spcPts val="0"/>
              </a:spcAft>
              <a:buNone/>
            </a:pPr>
            <a:r>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222222"/>
                </a:solidFill>
                <a:latin typeface="Calibri"/>
                <a:ea typeface="Calibri"/>
                <a:cs typeface="Calibri"/>
                <a:sym typeface="Calibri"/>
              </a:rPr>
              <a:t>New legalization laws are challenging for providers/practitioners because guidance about cannabis use is changing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222222"/>
                </a:solidFill>
                <a:latin typeface="Calibri"/>
                <a:ea typeface="Calibri"/>
                <a:cs typeface="Calibri"/>
                <a:sym typeface="Calibri"/>
              </a:rPr>
              <a:t>Education of providers regardless of geographical location and legal status of cannabis is important so that patients can be accurately educated/counseled around cannabis and polysubstance use</a:t>
            </a:r>
            <a:endParaRPr sz="17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426713d58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426713d58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is higher than we previously thought - stigma remains an issue - as we train providers to implement universal screening and recommendations it is also worth thinking about how to train providers to be more culturally competent and confident when talking with patients who are both like and unlike them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426713d58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426713d58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4dc9e9a360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4dc9e9a360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96109f41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96109f41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426713d5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426713d58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0070C0"/>
                </a:solidFill>
                <a:latin typeface="Calibri"/>
                <a:ea typeface="Calibri"/>
                <a:cs typeface="Calibri"/>
                <a:sym typeface="Calibri"/>
              </a:rPr>
              <a:t>The Center for Behavioral Health and Research Services (CBHRS) </a:t>
            </a:r>
            <a:r>
              <a:rPr lang="en" sz="1200">
                <a:solidFill>
                  <a:srgbClr val="233A44"/>
                </a:solidFill>
                <a:latin typeface="Calibri"/>
                <a:ea typeface="Calibri"/>
                <a:cs typeface="Calibri"/>
                <a:sym typeface="Calibri"/>
              </a:rPr>
              <a:t>is a University of Alaska Anchorage-based organization that promotes healthy behaviors at the individual and community level through scientific research. </a:t>
            </a:r>
            <a:endParaRPr sz="1200">
              <a:solidFill>
                <a:srgbClr val="233A44"/>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200">
                <a:solidFill>
                  <a:srgbClr val="0070C0"/>
                </a:solidFill>
                <a:latin typeface="Calibri"/>
                <a:ea typeface="Calibri"/>
                <a:cs typeface="Calibri"/>
                <a:sym typeface="Calibri"/>
              </a:rPr>
              <a:t>Planned Parenthood of the Great Northwest Hawai’i, Alaska, Indiana, Kentucky (PPGNHAIK)</a:t>
            </a:r>
            <a:r>
              <a:rPr lang="en" sz="1200">
                <a:solidFill>
                  <a:srgbClr val="233A44"/>
                </a:solidFill>
                <a:latin typeface="Calibri"/>
                <a:ea typeface="Calibri"/>
                <a:cs typeface="Calibri"/>
                <a:sym typeface="Calibri"/>
              </a:rPr>
              <a:t>, provides reproductive healthcare services and education through its 35 health centers located in Alaska, Hawai’I, Idaho, Indiana, Kentucky and western Washington.</a:t>
            </a:r>
            <a:endParaRPr sz="1200">
              <a:solidFill>
                <a:srgbClr val="233A44"/>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200">
                <a:solidFill>
                  <a:srgbClr val="233A44"/>
                </a:solidFill>
                <a:latin typeface="Calibri"/>
                <a:ea typeface="Calibri"/>
                <a:cs typeface="Calibri"/>
                <a:sym typeface="Calibri"/>
              </a:rPr>
              <a:t>Our academic-health system Alcohol Screening and Brief Intervention (ASBI) implementation team collaboratively planned, designed, integrated, and evaluated system-level practice changes across 35 health clinics in a regional six-state affiliate of Planned Parenthood. We implemented Alcohol Screening, Brief Intervention, and Referral to Treatment (</a:t>
            </a:r>
            <a:r>
              <a:rPr lang="en" sz="1200">
                <a:solidFill>
                  <a:srgbClr val="233A44"/>
                </a:solidFill>
                <a:latin typeface="Calibri"/>
                <a:ea typeface="Calibri"/>
                <a:cs typeface="Calibri"/>
                <a:sym typeface="Calibri"/>
              </a:rPr>
              <a:t>aSBIRT</a:t>
            </a:r>
            <a:r>
              <a:rPr lang="en" sz="1200">
                <a:solidFill>
                  <a:srgbClr val="233A44"/>
                </a:solidFill>
                <a:latin typeface="Calibri"/>
                <a:ea typeface="Calibri"/>
                <a:cs typeface="Calibri"/>
                <a:sym typeface="Calibri"/>
              </a:rPr>
              <a:t>) processes in a large reproductive health system to emphasize substance-exposed pregnancy prevention. </a:t>
            </a:r>
            <a:endParaRPr sz="1200">
              <a:solidFill>
                <a:schemeClr val="dk1"/>
              </a:solidFill>
            </a:endParaRPr>
          </a:p>
          <a:p>
            <a:pPr indent="0" lvl="0" marL="0" rtl="0" algn="l">
              <a:spcBef>
                <a:spcPts val="1200"/>
              </a:spcBef>
              <a:spcAft>
                <a:spcPts val="0"/>
              </a:spcAft>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426713d5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426713d5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rPr>
              <a:t>Recreational cannabis is currently legal in 23 states as of 2023</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Policies surrounding cannabis are rapidly changing in favor of cannabis</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Recreational cannabis use was first legalized in Washington in 2012 and medical cannabis is legal 40 states - for this study we focus on two state categories: legal recreational use states and no recreational use states (LRU and NRU)</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There is little information about how legalization impacts cannabis use patterns and how LRU states differ from NRU states</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There is uncertainty surrounding cannabis legalization on use patterns, relationships with other substance use, and limitations to investigating substance use</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This study looks to examine differences in use patterns between LRU and NRU states</a:t>
            </a:r>
            <a:endParaRPr sz="1500">
              <a:solidFill>
                <a:schemeClr val="dk1"/>
              </a:solidFill>
            </a:endParaRPr>
          </a:p>
          <a:p>
            <a:pPr indent="0" lvl="0" marL="0" rtl="0" algn="l">
              <a:lnSpc>
                <a:spcPct val="115000"/>
              </a:lnSpc>
              <a:spcBef>
                <a:spcPts val="0"/>
              </a:spcBef>
              <a:spcAft>
                <a:spcPts val="0"/>
              </a:spcAft>
              <a:buNone/>
            </a:pPr>
            <a:r>
              <a:t/>
            </a:r>
            <a:endParaRPr sz="18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222222"/>
                </a:solidFill>
                <a:latin typeface="Calibri"/>
                <a:ea typeface="Calibri"/>
                <a:cs typeface="Calibri"/>
                <a:sym typeface="Calibri"/>
              </a:rPr>
              <a:t>STATS/Graphic: https://www.samhsa.gov/data/sites/default/files/report_2121/ShortReport-2121.html</a:t>
            </a:r>
            <a:endParaRPr sz="15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426713d58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426713d58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Data were extracted from electronic health records for adults assigned-female-at-birth, aged 18-44, who completed wellness visits between October 1, 2022 and February 28, 2023. </a:t>
            </a:r>
            <a:endParaRPr sz="1200">
              <a:solidFill>
                <a:srgbClr val="222222"/>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All individuals included in this data set were seen at clinics in Washington, Alaska, Idaho, Indiana, Kentucky (N=5555). </a:t>
            </a:r>
            <a:endParaRPr sz="1200">
              <a:solidFill>
                <a:srgbClr val="222222"/>
              </a:solidFill>
              <a:latin typeface="Times New Roman"/>
              <a:ea typeface="Times New Roman"/>
              <a:cs typeface="Times New Roman"/>
              <a:sym typeface="Times New Roman"/>
            </a:endParaRPr>
          </a:p>
          <a:p>
            <a:pPr indent="-304800" lvl="2" marL="1371600" rtl="0" algn="l">
              <a:lnSpc>
                <a:spcPct val="115000"/>
              </a:lnSpc>
              <a:spcBef>
                <a:spcPts val="1200"/>
              </a:spcBef>
              <a:spcAft>
                <a:spcPts val="0"/>
              </a:spcAft>
              <a:buClr>
                <a:srgbClr val="222222"/>
              </a:buClr>
              <a:buSzPts val="1200"/>
              <a:buFont typeface="Times New Roman"/>
              <a:buAutoNum type="romanLcPeriod"/>
            </a:pPr>
            <a:r>
              <a:rPr lang="en" sz="1200">
                <a:solidFill>
                  <a:srgbClr val="222222"/>
                </a:solidFill>
                <a:latin typeface="Times New Roman"/>
                <a:ea typeface="Times New Roman"/>
                <a:cs typeface="Times New Roman"/>
                <a:sym typeface="Times New Roman"/>
              </a:rPr>
              <a:t>Individuals who were not assigned- female- at- birth were excluded because they make up the minority of encounters at these health centers. Additionally, the gender data for individuals who identified as transgender women or non-binary was not robust or reliable enough to draw conclusions for this demographic.</a:t>
            </a:r>
            <a:endParaRPr sz="1200">
              <a:solidFill>
                <a:srgbClr val="222222"/>
              </a:solidFill>
              <a:latin typeface="Times New Roman"/>
              <a:ea typeface="Times New Roman"/>
              <a:cs typeface="Times New Roman"/>
              <a:sym typeface="Times New Roman"/>
            </a:endParaRPr>
          </a:p>
          <a:p>
            <a:pPr indent="-304800" lvl="2" marL="1371600" rtl="0" algn="l">
              <a:lnSpc>
                <a:spcPct val="115000"/>
              </a:lnSpc>
              <a:spcBef>
                <a:spcPts val="1200"/>
              </a:spcBef>
              <a:spcAft>
                <a:spcPts val="0"/>
              </a:spcAft>
              <a:buClr>
                <a:srgbClr val="222222"/>
              </a:buClr>
              <a:buSzPts val="1200"/>
              <a:buFont typeface="Times New Roman"/>
              <a:buAutoNum type="romanLcPeriod"/>
            </a:pPr>
            <a:r>
              <a:rPr lang="en" sz="1200">
                <a:solidFill>
                  <a:srgbClr val="222222"/>
                </a:solidFill>
                <a:latin typeface="Times New Roman"/>
                <a:ea typeface="Times New Roman"/>
                <a:cs typeface="Times New Roman"/>
                <a:sym typeface="Times New Roman"/>
              </a:rPr>
              <a:t>Due to these limitations or this study is specifically examining social and behavioral patterns for the population identified as female. </a:t>
            </a:r>
            <a:endParaRPr sz="1200">
              <a:solidFill>
                <a:srgbClr val="222222"/>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Analyses - The analyses compared women’s self-reported drug and alcohol use and contraceptive strategies by women in states where recreational cannabis use is legal (Alaska and Washington) to women in states where recreational cannabis use is illegal (Idaho, Indiana, and Kentucky). </a:t>
            </a:r>
            <a:r>
              <a:rPr lang="en" sz="1200">
                <a:solidFill>
                  <a:srgbClr val="222222"/>
                </a:solidFill>
                <a:latin typeface="Calibri"/>
                <a:ea typeface="Calibri"/>
                <a:cs typeface="Calibri"/>
                <a:sym typeface="Calibri"/>
              </a:rPr>
              <a:t>Self reporting challenges but assumption made that these differences were real differences and not differences in reporting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426713d58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426713d58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Contraception:</a:t>
            </a:r>
            <a:r>
              <a:rPr lang="en" sz="1200">
                <a:solidFill>
                  <a:srgbClr val="222222"/>
                </a:solidFill>
                <a:highlight>
                  <a:srgbClr val="FFFF00"/>
                </a:highlight>
                <a:latin typeface="Times New Roman"/>
                <a:ea typeface="Times New Roman"/>
                <a:cs typeface="Times New Roman"/>
                <a:sym typeface="Times New Roman"/>
              </a:rPr>
              <a:t> [FILL IN DATA ON TIERS HERE]</a:t>
            </a:r>
            <a:endParaRPr sz="1200">
              <a:solidFill>
                <a:srgbClr val="222222"/>
              </a:solidFill>
              <a:highlight>
                <a:srgbClr val="FFFF00"/>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Alcohol Use: The U.S. Alcohol Use Disorder Identification Test (U.S. AUDIT) is a ten item questionnaire that is used to screen for problematic alcohol use. It and is administered to clients/patients first as a brief screen (three questions) and then - when indicated by answers on the brief screen - potentially escalated to a full screening (ten questions) based on participant drinking behaviors. Individuals with a positive brief screen self-report potentially unhealthy use - such as binge drinking. - and a The full screen, used when the brief screen is positive, gathers data about is used to identify specific unhealthy behaviors to inform a brief intervention and possible referral to treatment. </a:t>
            </a:r>
            <a:endParaRPr sz="1200">
              <a:solidFill>
                <a:srgbClr val="222222"/>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Drug use: Similarly, the Drug Abuse Screening Test (DAST-10) is also administered first as one question and then - when patients for users who indicated any drug use - escalated to a full assessment. </a:t>
            </a:r>
            <a:endParaRPr sz="1200">
              <a:solidFill>
                <a:srgbClr val="222222"/>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The screenings are administered to all patients attending preventative wellness appointments and are used during the visit to evaluate client alcohol/substance use patterns and educate patients on safe use, with the goal of decreasing patients’ risk for substance-exposed pregnancies. Both the US AUDIT and DAST-10 screeners are primarily used during the mobile check-in process, with automated prompts from brief to full assessment when an individual has a positive score. These screeners are also conducted by staff, when issues occur with the mobile process or otherwise as needed. The screenings are administered to all patients attending preventative wellness appointments and are used during the visit to evaluate client alcohol/substance use patterns and educate patients on safe use, with the goal of decreasing patients’ risk for substance-exposed pregnancies. </a:t>
            </a:r>
            <a:endParaRPr sz="1200">
              <a:solidFill>
                <a:srgbClr val="222222"/>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426713d58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426713d58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Division of states - LRU vs NRU</a:t>
            </a:r>
            <a:endParaRPr/>
          </a:p>
          <a:p>
            <a:pPr indent="0" lvl="0" marL="0" rtl="0" algn="l">
              <a:spcBef>
                <a:spcPts val="0"/>
              </a:spcBef>
              <a:spcAft>
                <a:spcPts val="0"/>
              </a:spcAft>
              <a:buNone/>
            </a:pPr>
            <a:r>
              <a:rPr lang="en"/>
              <a:t>Pie chart of sample size </a:t>
            </a:r>
            <a:endParaRPr/>
          </a:p>
          <a:p>
            <a:pPr indent="0" lvl="0" marL="0" rtl="0" algn="l">
              <a:spcBef>
                <a:spcPts val="0"/>
              </a:spcBef>
              <a:spcAft>
                <a:spcPts val="0"/>
              </a:spcAft>
              <a:buNone/>
            </a:pPr>
            <a:r>
              <a:rPr lang="en"/>
              <a:t>Bar charts for categories in I/II bullet points </a:t>
            </a:r>
            <a:endParaRPr/>
          </a:p>
          <a:p>
            <a:pPr indent="0" lvl="0" marL="0" rtl="0" algn="l">
              <a:spcBef>
                <a:spcPts val="0"/>
              </a:spcBef>
              <a:spcAft>
                <a:spcPts val="0"/>
              </a:spcAft>
              <a:buNone/>
            </a:pPr>
            <a:r>
              <a:rPr lang="en"/>
              <a:t>Sankey diagram or state category to use disclosure to binary use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4419e7fc9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4419e7fc9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Calibri"/>
                <a:ea typeface="Calibri"/>
                <a:cs typeface="Calibri"/>
                <a:sym typeface="Calibri"/>
              </a:rPr>
              <a:t>LRU states 30.0% of individuals who completed screening had positive DAST-10 scores, indicating the use of non-prescribed/illegal drugs, as opposed to 18.8% of individuals who completed the screening in NRU states (p &lt;.001).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Calibri"/>
                <a:ea typeface="Calibri"/>
                <a:cs typeface="Calibri"/>
                <a:sym typeface="Calibri"/>
              </a:rPr>
              <a:t>Among those who reported using drugs (i.e. positive score on DAST-10), there was a s</a:t>
            </a:r>
            <a:r>
              <a:rPr b="1" lang="en" sz="1200">
                <a:solidFill>
                  <a:srgbClr val="222222"/>
                </a:solidFill>
                <a:latin typeface="Calibri"/>
                <a:ea typeface="Calibri"/>
                <a:cs typeface="Calibri"/>
                <a:sym typeface="Calibri"/>
              </a:rPr>
              <a:t>ignificant difference between rates of cannabis use  in LRU and NRU states: </a:t>
            </a:r>
            <a:r>
              <a:rPr lang="en" sz="1200">
                <a:solidFill>
                  <a:srgbClr val="222222"/>
                </a:solidFill>
                <a:latin typeface="Calibri"/>
                <a:ea typeface="Calibri"/>
                <a:cs typeface="Calibri"/>
                <a:sym typeface="Calibri"/>
              </a:rPr>
              <a:t>95.4% of those with positive DAST-10 scores in LRU states indicated they used any cannabis; 98.8% of their counterparts in NRU states indicated they used any cannabis (p &lt; .05).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Calibri"/>
                <a:ea typeface="Calibri"/>
                <a:cs typeface="Calibri"/>
                <a:sym typeface="Calibri"/>
              </a:rPr>
              <a:t>Within this same population of individuals with positive DAS10 scores who indicated which substances they used, patients in NRU states were significantly more likely to use </a:t>
            </a:r>
            <a:r>
              <a:rPr i="1" lang="en" sz="1200">
                <a:solidFill>
                  <a:srgbClr val="222222"/>
                </a:solidFill>
                <a:latin typeface="Calibri"/>
                <a:ea typeface="Calibri"/>
                <a:cs typeface="Calibri"/>
                <a:sym typeface="Calibri"/>
              </a:rPr>
              <a:t>only </a:t>
            </a:r>
            <a:r>
              <a:rPr lang="en" sz="1200">
                <a:solidFill>
                  <a:srgbClr val="222222"/>
                </a:solidFill>
                <a:latin typeface="Calibri"/>
                <a:ea typeface="Calibri"/>
                <a:cs typeface="Calibri"/>
                <a:sym typeface="Calibri"/>
              </a:rPr>
              <a:t>cannabis (94.1% in NRU states compared to 87.6% in LRU states; p &lt;.05). </a:t>
            </a:r>
            <a:endParaRPr sz="1200">
              <a:solidFill>
                <a:srgbClr val="222222"/>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4419e7fc9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4419e7fc9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Calibri"/>
                <a:ea typeface="Calibri"/>
                <a:cs typeface="Calibri"/>
                <a:sym typeface="Calibri"/>
              </a:rPr>
              <a:t>Not statistically significant differences in alcohol use: In NRU states, 79.5% of individuals brief-screened and 79.3% in LRU states indicated they consumed any alcohol ( p&lt; .10).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Calibri"/>
                <a:ea typeface="Calibri"/>
                <a:cs typeface="Calibri"/>
                <a:sym typeface="Calibri"/>
              </a:rPr>
              <a:t>No statistically significant difference in rates of risky alcohol use (i.e. USAUDIT score &gt;6) with 11.9% of individuals in NRU states and 12.4% of individuals in LRU states report risky alcohol use (p&lt; .10).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222222"/>
                </a:solidFill>
                <a:latin typeface="Calibri"/>
                <a:ea typeface="Calibri"/>
                <a:cs typeface="Calibri"/>
                <a:sym typeface="Calibri"/>
              </a:rPr>
              <a:t>Not a statistically significant difference among contraceptive use between the two state categories</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t/>
            </a:r>
            <a:endParaRPr sz="1317">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426713d58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426713d58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willingness to disclose</a:t>
            </a:r>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Calibri"/>
                <a:ea typeface="Calibri"/>
                <a:cs typeface="Calibri"/>
                <a:sym typeface="Calibri"/>
              </a:rPr>
              <a:t>Significantly higher prevalence of self-reported drug use in places where recreational cannabis use is legal</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latin typeface="Calibri"/>
                <a:ea typeface="Calibri"/>
                <a:cs typeface="Calibri"/>
                <a:sym typeface="Calibri"/>
              </a:rPr>
              <a:t>Self reporting adds questions about validity - might mean there’s a real difference in drug use or that there’s a difference in willingness to disclose</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lt1"/>
              </a:buClr>
              <a:buSzPts val="1100"/>
              <a:buFont typeface="Arial"/>
              <a:buNone/>
            </a:pPr>
            <a:r>
              <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latin typeface="Calibri"/>
                <a:ea typeface="Calibri"/>
                <a:cs typeface="Calibri"/>
                <a:sym typeface="Calibri"/>
              </a:rPr>
              <a:t>Cannabis use varies by social acceptance/sociopolitical climate as well as legalization status (they are confounding variables)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Calibri"/>
                <a:ea typeface="Calibri"/>
                <a:cs typeface="Calibri"/>
                <a:sym typeface="Calibri"/>
              </a:rPr>
              <a:t>Significant difference in cannabis-only use, indicating higher rates of use of OTHER drugs in LRU states vs NRU states where individuals used only cannabis at a higher rate</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Calibri"/>
                <a:ea typeface="Calibri"/>
                <a:cs typeface="Calibri"/>
                <a:sym typeface="Calibri"/>
              </a:rPr>
              <a:t>Not a statistically significant difference in alcohol use between state categories - so are there real differences in drug use?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Calibri"/>
                <a:ea typeface="Calibri"/>
                <a:cs typeface="Calibri"/>
                <a:sym typeface="Calibri"/>
              </a:rPr>
              <a:t>Similar alcohol use patterns may suggest similar drug use patterns but changes due to reporting - opens conversations </a:t>
            </a:r>
            <a:endParaRPr sz="1200">
              <a:solidFill>
                <a:srgbClr val="222222"/>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3"/>
          <p:cNvPicPr preferRelativeResize="0"/>
          <p:nvPr/>
        </p:nvPicPr>
        <p:blipFill>
          <a:blip r:embed="rId3">
            <a:alphaModFix/>
          </a:blip>
          <a:stretch>
            <a:fillRect/>
          </a:stretch>
        </p:blipFill>
        <p:spPr>
          <a:xfrm>
            <a:off x="0" y="0"/>
            <a:ext cx="9185550" cy="5143499"/>
          </a:xfrm>
          <a:prstGeom prst="rect">
            <a:avLst/>
          </a:prstGeom>
          <a:noFill/>
          <a:ln>
            <a:noFill/>
          </a:ln>
        </p:spPr>
      </p:pic>
      <p:sp>
        <p:nvSpPr>
          <p:cNvPr id="129" name="Google Shape;129;p13"/>
          <p:cNvSpPr txBox="1"/>
          <p:nvPr>
            <p:ph type="ctrTitle"/>
          </p:nvPr>
        </p:nvSpPr>
        <p:spPr>
          <a:xfrm>
            <a:off x="332475" y="647350"/>
            <a:ext cx="8520600" cy="1805700"/>
          </a:xfrm>
          <a:prstGeom prst="rect">
            <a:avLst/>
          </a:prstGeom>
        </p:spPr>
        <p:txBody>
          <a:bodyPr anchorCtr="0" anchor="ctr" bIns="91425" lIns="91425" spcFirstLastPara="1" rIns="91425" wrap="square" tIns="91425">
            <a:normAutofit/>
          </a:bodyPr>
          <a:lstStyle/>
          <a:p>
            <a:pPr indent="0" lvl="0" marL="914400" rtl="0" algn="l">
              <a:lnSpc>
                <a:spcPct val="115000"/>
              </a:lnSpc>
              <a:spcBef>
                <a:spcPts val="0"/>
              </a:spcBef>
              <a:spcAft>
                <a:spcPts val="0"/>
              </a:spcAft>
              <a:buNone/>
            </a:pPr>
            <a:r>
              <a:rPr b="1" lang="en" sz="2500">
                <a:solidFill>
                  <a:srgbClr val="FFFF00"/>
                </a:solidFill>
                <a:latin typeface="Nunito"/>
                <a:ea typeface="Nunito"/>
                <a:cs typeface="Nunito"/>
                <a:sym typeface="Nunito"/>
              </a:rPr>
              <a:t>Substance use patterns across cannabis-legalization-status states served by a multi-state reproductive healthcare organization</a:t>
            </a:r>
            <a:endParaRPr b="1" sz="6500">
              <a:solidFill>
                <a:srgbClr val="FFFF00"/>
              </a:solidFill>
              <a:latin typeface="Nunito"/>
              <a:ea typeface="Nunito"/>
              <a:cs typeface="Nunito"/>
              <a:sym typeface="Nunito"/>
            </a:endParaRPr>
          </a:p>
        </p:txBody>
      </p:sp>
      <p:sp>
        <p:nvSpPr>
          <p:cNvPr id="130" name="Google Shape;130;p13"/>
          <p:cNvSpPr txBox="1"/>
          <p:nvPr/>
        </p:nvSpPr>
        <p:spPr>
          <a:xfrm>
            <a:off x="1815150" y="3317908"/>
            <a:ext cx="5361300" cy="5226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ctr">
              <a:lnSpc>
                <a:spcPct val="90000"/>
              </a:lnSpc>
              <a:spcBef>
                <a:spcPts val="1000"/>
              </a:spcBef>
              <a:spcAft>
                <a:spcPts val="0"/>
              </a:spcAft>
              <a:buNone/>
            </a:pPr>
            <a:r>
              <a:rPr lang="en" sz="4200">
                <a:solidFill>
                  <a:srgbClr val="FFFFFF"/>
                </a:solidFill>
                <a:latin typeface="Nunito"/>
                <a:ea typeface="Nunito"/>
                <a:cs typeface="Nunito"/>
                <a:sym typeface="Nunito"/>
              </a:rPr>
              <a:t>Faith Ozer Green, Corrie Whitmore, </a:t>
            </a:r>
            <a:r>
              <a:rPr lang="en" sz="4200">
                <a:solidFill>
                  <a:srgbClr val="FFFFFF"/>
                </a:solidFill>
                <a:latin typeface="Nunito"/>
                <a:ea typeface="Nunito"/>
                <a:cs typeface="Nunito"/>
                <a:sym typeface="Nunito"/>
              </a:rPr>
              <a:t>Megan Waddell, Diane King</a:t>
            </a:r>
            <a:endParaRPr sz="4200">
              <a:solidFill>
                <a:srgbClr val="FFFFFF"/>
              </a:solidFill>
              <a:latin typeface="Nunito"/>
              <a:ea typeface="Nunito"/>
              <a:cs typeface="Nunito"/>
              <a:sym typeface="Nunito"/>
            </a:endParaRPr>
          </a:p>
          <a:p>
            <a:pPr indent="0" lvl="0" marL="0" rtl="0" algn="ctr">
              <a:lnSpc>
                <a:spcPct val="90000"/>
              </a:lnSpc>
              <a:spcBef>
                <a:spcPts val="1000"/>
              </a:spcBef>
              <a:spcAft>
                <a:spcPts val="0"/>
              </a:spcAft>
              <a:buNone/>
            </a:pPr>
            <a:r>
              <a:rPr lang="en" sz="4000">
                <a:solidFill>
                  <a:srgbClr val="FFFFFF"/>
                </a:solidFill>
                <a:latin typeface="Nunito"/>
                <a:ea typeface="Nunito"/>
                <a:cs typeface="Nunito"/>
                <a:sym typeface="Nunito"/>
              </a:rPr>
              <a:t>University of Alaska Anchorage</a:t>
            </a:r>
            <a:endParaRPr sz="4000">
              <a:solidFill>
                <a:srgbClr val="FFFFFF"/>
              </a:solidFill>
              <a:latin typeface="Nunito"/>
              <a:ea typeface="Nunito"/>
              <a:cs typeface="Nunito"/>
              <a:sym typeface="Nunito"/>
            </a:endParaRPr>
          </a:p>
          <a:p>
            <a:pPr indent="0" lvl="0" marL="0" rtl="0" algn="ctr">
              <a:lnSpc>
                <a:spcPct val="90000"/>
              </a:lnSpc>
              <a:spcBef>
                <a:spcPts val="1000"/>
              </a:spcBef>
              <a:spcAft>
                <a:spcPts val="0"/>
              </a:spcAft>
              <a:buNone/>
            </a:pPr>
            <a:r>
              <a:rPr lang="en" sz="4000">
                <a:solidFill>
                  <a:srgbClr val="FFFFFF"/>
                </a:solidFill>
                <a:latin typeface="Nunito"/>
                <a:ea typeface="Nunito"/>
                <a:cs typeface="Nunito"/>
                <a:sym typeface="Nunito"/>
              </a:rPr>
              <a:t>Division of Population Health Sciences, </a:t>
            </a:r>
            <a:endParaRPr sz="4000">
              <a:solidFill>
                <a:srgbClr val="FFFFFF"/>
              </a:solidFill>
              <a:latin typeface="Nunito"/>
              <a:ea typeface="Nunito"/>
              <a:cs typeface="Nunito"/>
              <a:sym typeface="Nunito"/>
            </a:endParaRPr>
          </a:p>
          <a:p>
            <a:pPr indent="0" lvl="0" marL="0" rtl="0" algn="ctr">
              <a:lnSpc>
                <a:spcPct val="90000"/>
              </a:lnSpc>
              <a:spcBef>
                <a:spcPts val="1000"/>
              </a:spcBef>
              <a:spcAft>
                <a:spcPts val="0"/>
              </a:spcAft>
              <a:buNone/>
            </a:pPr>
            <a:r>
              <a:rPr lang="en" sz="4000">
                <a:solidFill>
                  <a:srgbClr val="FFFFFF"/>
                </a:solidFill>
                <a:latin typeface="Nunito"/>
                <a:ea typeface="Nunito"/>
                <a:cs typeface="Nunito"/>
                <a:sym typeface="Nunito"/>
              </a:rPr>
              <a:t>Center for Behavioral Health Research and Services</a:t>
            </a:r>
            <a:endParaRPr sz="4000">
              <a:solidFill>
                <a:srgbClr val="FFFFFF"/>
              </a:solidFill>
              <a:latin typeface="Nunito"/>
              <a:ea typeface="Nunito"/>
              <a:cs typeface="Nunito"/>
              <a:sym typeface="Nunito"/>
            </a:endParaRPr>
          </a:p>
          <a:p>
            <a:pPr indent="0" lvl="0" marL="0" rtl="0" algn="ctr">
              <a:spcBef>
                <a:spcPts val="0"/>
              </a:spcBef>
              <a:spcAft>
                <a:spcPts val="0"/>
              </a:spcAft>
              <a:buNone/>
            </a:pPr>
            <a:r>
              <a:t/>
            </a:r>
            <a:endParaRPr sz="1600">
              <a:solidFill>
                <a:srgbClr val="AF7B51"/>
              </a:solidFill>
              <a:latin typeface="Nunito"/>
              <a:ea typeface="Nunito"/>
              <a:cs typeface="Nunito"/>
              <a:sym typeface="Nunito"/>
            </a:endParaRPr>
          </a:p>
          <a:p>
            <a:pPr indent="0" lvl="0" marL="0" rtl="0" algn="ctr">
              <a:spcBef>
                <a:spcPts val="0"/>
              </a:spcBef>
              <a:spcAft>
                <a:spcPts val="0"/>
              </a:spcAft>
              <a:buNone/>
            </a:pPr>
            <a:r>
              <a:t/>
            </a:r>
            <a:endParaRPr sz="1600">
              <a:solidFill>
                <a:srgbClr val="AF7B5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2"/>
          <p:cNvSpPr txBox="1"/>
          <p:nvPr>
            <p:ph type="title"/>
          </p:nvPr>
        </p:nvSpPr>
        <p:spPr>
          <a:xfrm>
            <a:off x="549050" y="590500"/>
            <a:ext cx="7505700" cy="58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Implications for Practice</a:t>
            </a:r>
            <a:endParaRPr sz="1355">
              <a:solidFill>
                <a:srgbClr val="FF00FF"/>
              </a:solidFill>
            </a:endParaRPr>
          </a:p>
        </p:txBody>
      </p:sp>
      <p:sp>
        <p:nvSpPr>
          <p:cNvPr id="246" name="Google Shape;246;p22"/>
          <p:cNvSpPr txBox="1"/>
          <p:nvPr>
            <p:ph idx="1" type="body"/>
          </p:nvPr>
        </p:nvSpPr>
        <p:spPr>
          <a:xfrm>
            <a:off x="396650" y="1333325"/>
            <a:ext cx="4398900" cy="3087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500">
                <a:solidFill>
                  <a:srgbClr val="222222"/>
                </a:solidFill>
              </a:rPr>
              <a:t>Rates of substance use are higher than previously known</a:t>
            </a:r>
            <a:r>
              <a:rPr b="1" lang="en" sz="1500">
                <a:solidFill>
                  <a:srgbClr val="222222"/>
                </a:solidFill>
              </a:rPr>
              <a:t> and </a:t>
            </a:r>
            <a:r>
              <a:rPr lang="en" sz="1500">
                <a:solidFill>
                  <a:srgbClr val="222222"/>
                </a:solidFill>
              </a:rPr>
              <a:t>the legal and social climate around cannabis is changing. </a:t>
            </a:r>
            <a:endParaRPr sz="1500">
              <a:solidFill>
                <a:srgbClr val="222222"/>
              </a:solidFill>
            </a:endParaRPr>
          </a:p>
          <a:p>
            <a:pPr indent="0" lvl="0" marL="0" rtl="0" algn="l">
              <a:spcBef>
                <a:spcPts val="0"/>
              </a:spcBef>
              <a:spcAft>
                <a:spcPts val="0"/>
              </a:spcAft>
              <a:buNone/>
            </a:pPr>
            <a:r>
              <a:t/>
            </a:r>
            <a:endParaRPr sz="1500">
              <a:solidFill>
                <a:srgbClr val="222222"/>
              </a:solidFill>
            </a:endParaRPr>
          </a:p>
          <a:p>
            <a:pPr indent="-323850" lvl="0" marL="457200" rtl="0" algn="l">
              <a:spcBef>
                <a:spcPts val="0"/>
              </a:spcBef>
              <a:spcAft>
                <a:spcPts val="0"/>
              </a:spcAft>
              <a:buClr>
                <a:srgbClr val="222222"/>
              </a:buClr>
              <a:buSzPts val="1500"/>
              <a:buChar char="❖"/>
            </a:pPr>
            <a:r>
              <a:rPr lang="en" sz="1500">
                <a:solidFill>
                  <a:srgbClr val="222222"/>
                </a:solidFill>
              </a:rPr>
              <a:t>Providers and practices can:</a:t>
            </a:r>
            <a:endParaRPr sz="1500">
              <a:solidFill>
                <a:srgbClr val="222222"/>
              </a:solidFill>
            </a:endParaRPr>
          </a:p>
          <a:p>
            <a:pPr indent="-323850" lvl="1" marL="914400" rtl="0" algn="l">
              <a:spcBef>
                <a:spcPts val="0"/>
              </a:spcBef>
              <a:spcAft>
                <a:spcPts val="0"/>
              </a:spcAft>
              <a:buClr>
                <a:srgbClr val="222222"/>
              </a:buClr>
              <a:buSzPts val="1500"/>
              <a:buChar char="➢"/>
            </a:pPr>
            <a:r>
              <a:rPr lang="en" sz="1500">
                <a:solidFill>
                  <a:srgbClr val="222222"/>
                </a:solidFill>
              </a:rPr>
              <a:t>Implement universal screening for drugs and alcohol </a:t>
            </a:r>
            <a:endParaRPr sz="1500">
              <a:solidFill>
                <a:srgbClr val="222222"/>
              </a:solidFill>
            </a:endParaRPr>
          </a:p>
          <a:p>
            <a:pPr indent="-323850" lvl="1" marL="914400" rtl="0" algn="l">
              <a:spcBef>
                <a:spcPts val="0"/>
              </a:spcBef>
              <a:spcAft>
                <a:spcPts val="0"/>
              </a:spcAft>
              <a:buClr>
                <a:srgbClr val="222222"/>
              </a:buClr>
              <a:buSzPts val="1500"/>
              <a:buChar char="➢"/>
            </a:pPr>
            <a:r>
              <a:rPr lang="en" sz="1500">
                <a:solidFill>
                  <a:srgbClr val="222222"/>
                </a:solidFill>
              </a:rPr>
              <a:t>Work to destigmatize discussions about substance use </a:t>
            </a:r>
            <a:endParaRPr sz="1500">
              <a:solidFill>
                <a:srgbClr val="222222"/>
              </a:solidFill>
            </a:endParaRPr>
          </a:p>
          <a:p>
            <a:pPr indent="-323850" lvl="1" marL="914400" rtl="0" algn="l">
              <a:spcBef>
                <a:spcPts val="0"/>
              </a:spcBef>
              <a:spcAft>
                <a:spcPts val="0"/>
              </a:spcAft>
              <a:buClr>
                <a:srgbClr val="222222"/>
              </a:buClr>
              <a:buSzPts val="1500"/>
              <a:buChar char="➢"/>
            </a:pPr>
            <a:r>
              <a:rPr lang="en" sz="1500">
                <a:solidFill>
                  <a:srgbClr val="222222"/>
                </a:solidFill>
              </a:rPr>
              <a:t>Emphasize and teach effective contraceptive counseling </a:t>
            </a:r>
            <a:endParaRPr sz="1500">
              <a:solidFill>
                <a:srgbClr val="222222"/>
              </a:solidFill>
            </a:endParaRPr>
          </a:p>
          <a:p>
            <a:pPr indent="-323850" lvl="1" marL="914400" rtl="0" algn="l">
              <a:spcBef>
                <a:spcPts val="0"/>
              </a:spcBef>
              <a:spcAft>
                <a:spcPts val="0"/>
              </a:spcAft>
              <a:buClr>
                <a:srgbClr val="222222"/>
              </a:buClr>
              <a:buSzPts val="1500"/>
              <a:buChar char="➢"/>
            </a:pPr>
            <a:r>
              <a:rPr lang="en" sz="1500">
                <a:solidFill>
                  <a:srgbClr val="222222"/>
                </a:solidFill>
              </a:rPr>
              <a:t>Act as an informed resource for patients who have questions </a:t>
            </a:r>
            <a:endParaRPr sz="1500">
              <a:solidFill>
                <a:srgbClr val="222222"/>
              </a:solidFill>
            </a:endParaRPr>
          </a:p>
        </p:txBody>
      </p:sp>
      <p:pic>
        <p:nvPicPr>
          <p:cNvPr id="247" name="Google Shape;247;p22"/>
          <p:cNvPicPr preferRelativeResize="0"/>
          <p:nvPr/>
        </p:nvPicPr>
        <p:blipFill>
          <a:blip r:embed="rId3">
            <a:alphaModFix/>
          </a:blip>
          <a:stretch>
            <a:fillRect/>
          </a:stretch>
        </p:blipFill>
        <p:spPr>
          <a:xfrm rot="-200234">
            <a:off x="5153526" y="1609200"/>
            <a:ext cx="3483426" cy="1217901"/>
          </a:xfrm>
          <a:prstGeom prst="rect">
            <a:avLst/>
          </a:prstGeom>
          <a:noFill/>
          <a:ln>
            <a:noFill/>
          </a:ln>
        </p:spPr>
      </p:pic>
      <p:pic>
        <p:nvPicPr>
          <p:cNvPr id="248" name="Google Shape;248;p22"/>
          <p:cNvPicPr preferRelativeResize="0"/>
          <p:nvPr/>
        </p:nvPicPr>
        <p:blipFill>
          <a:blip r:embed="rId4">
            <a:alphaModFix/>
          </a:blip>
          <a:stretch>
            <a:fillRect/>
          </a:stretch>
        </p:blipFill>
        <p:spPr>
          <a:xfrm rot="506794">
            <a:off x="4947800" y="590497"/>
            <a:ext cx="3894877" cy="970228"/>
          </a:xfrm>
          <a:prstGeom prst="rect">
            <a:avLst/>
          </a:prstGeom>
          <a:noFill/>
          <a:ln>
            <a:noFill/>
          </a:ln>
        </p:spPr>
      </p:pic>
      <p:pic>
        <p:nvPicPr>
          <p:cNvPr id="249" name="Google Shape;249;p22"/>
          <p:cNvPicPr preferRelativeResize="0"/>
          <p:nvPr/>
        </p:nvPicPr>
        <p:blipFill>
          <a:blip r:embed="rId5">
            <a:alphaModFix/>
          </a:blip>
          <a:stretch>
            <a:fillRect/>
          </a:stretch>
        </p:blipFill>
        <p:spPr>
          <a:xfrm rot="320183">
            <a:off x="4864144" y="4242275"/>
            <a:ext cx="3943106" cy="585300"/>
          </a:xfrm>
          <a:prstGeom prst="rect">
            <a:avLst/>
          </a:prstGeom>
          <a:noFill/>
          <a:ln>
            <a:noFill/>
          </a:ln>
        </p:spPr>
      </p:pic>
      <p:pic>
        <p:nvPicPr>
          <p:cNvPr id="250" name="Google Shape;250;p22"/>
          <p:cNvPicPr preferRelativeResize="0"/>
          <p:nvPr/>
        </p:nvPicPr>
        <p:blipFill>
          <a:blip r:embed="rId6">
            <a:alphaModFix/>
          </a:blip>
          <a:stretch>
            <a:fillRect/>
          </a:stretch>
        </p:blipFill>
        <p:spPr>
          <a:xfrm>
            <a:off x="7460950" y="2296476"/>
            <a:ext cx="1266799" cy="1763697"/>
          </a:xfrm>
          <a:prstGeom prst="rect">
            <a:avLst/>
          </a:prstGeom>
          <a:noFill/>
          <a:ln>
            <a:noFill/>
          </a:ln>
        </p:spPr>
      </p:pic>
      <p:pic>
        <p:nvPicPr>
          <p:cNvPr id="251" name="Google Shape;251;p22"/>
          <p:cNvPicPr preferRelativeResize="0"/>
          <p:nvPr/>
        </p:nvPicPr>
        <p:blipFill>
          <a:blip r:embed="rId7">
            <a:alphaModFix/>
          </a:blip>
          <a:stretch>
            <a:fillRect/>
          </a:stretch>
        </p:blipFill>
        <p:spPr>
          <a:xfrm>
            <a:off x="5378975" y="2595538"/>
            <a:ext cx="2023675" cy="1337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3"/>
          <p:cNvSpPr txBox="1"/>
          <p:nvPr>
            <p:ph type="title"/>
          </p:nvPr>
        </p:nvSpPr>
        <p:spPr>
          <a:xfrm>
            <a:off x="491825" y="525825"/>
            <a:ext cx="7505700" cy="75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Directions for Further Research</a:t>
            </a:r>
            <a:endParaRPr sz="1466">
              <a:solidFill>
                <a:srgbClr val="FF00FF"/>
              </a:solidFill>
            </a:endParaRPr>
          </a:p>
        </p:txBody>
      </p:sp>
      <p:sp>
        <p:nvSpPr>
          <p:cNvPr id="257" name="Google Shape;257;p23"/>
          <p:cNvSpPr txBox="1"/>
          <p:nvPr>
            <p:ph idx="1" type="body"/>
          </p:nvPr>
        </p:nvSpPr>
        <p:spPr>
          <a:xfrm>
            <a:off x="605325" y="1342350"/>
            <a:ext cx="7505700" cy="24588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222222"/>
              </a:buClr>
              <a:buSzPts val="1500"/>
              <a:buChar char="❖"/>
            </a:pPr>
            <a:r>
              <a:rPr lang="en" sz="1500">
                <a:solidFill>
                  <a:srgbClr val="222222"/>
                </a:solidFill>
              </a:rPr>
              <a:t>Self-reporting measures in legal vs illegal states </a:t>
            </a:r>
            <a:endParaRPr sz="1500">
              <a:solidFill>
                <a:srgbClr val="222222"/>
              </a:solidFill>
            </a:endParaRPr>
          </a:p>
          <a:p>
            <a:pPr indent="-323850" lvl="0" marL="457200" rtl="0" algn="l">
              <a:spcBef>
                <a:spcPts val="0"/>
              </a:spcBef>
              <a:spcAft>
                <a:spcPts val="0"/>
              </a:spcAft>
              <a:buClr>
                <a:srgbClr val="222222"/>
              </a:buClr>
              <a:buSzPts val="1500"/>
              <a:buChar char="❖"/>
            </a:pPr>
            <a:r>
              <a:rPr b="1" lang="en" sz="1500">
                <a:solidFill>
                  <a:srgbClr val="222222"/>
                </a:solidFill>
              </a:rPr>
              <a:t>Polysubstance</a:t>
            </a:r>
            <a:r>
              <a:rPr lang="en" sz="1500">
                <a:solidFill>
                  <a:srgbClr val="222222"/>
                </a:solidFill>
              </a:rPr>
              <a:t> use measures</a:t>
            </a:r>
            <a:endParaRPr sz="1500">
              <a:solidFill>
                <a:srgbClr val="222222"/>
              </a:solidFill>
            </a:endParaRPr>
          </a:p>
          <a:p>
            <a:pPr indent="-323850" lvl="0" marL="457200" rtl="0" algn="l">
              <a:spcBef>
                <a:spcPts val="0"/>
              </a:spcBef>
              <a:spcAft>
                <a:spcPts val="0"/>
              </a:spcAft>
              <a:buClr>
                <a:srgbClr val="222222"/>
              </a:buClr>
              <a:buSzPts val="1500"/>
              <a:buChar char="❖"/>
            </a:pPr>
            <a:r>
              <a:rPr lang="en" sz="1500">
                <a:solidFill>
                  <a:srgbClr val="222222"/>
                </a:solidFill>
              </a:rPr>
              <a:t>Using biological markers as measures of substance use</a:t>
            </a:r>
            <a:endParaRPr sz="1500">
              <a:solidFill>
                <a:srgbClr val="222222"/>
              </a:solidFill>
            </a:endParaRPr>
          </a:p>
          <a:p>
            <a:pPr indent="-323850" lvl="0" marL="457200" rtl="0" algn="l">
              <a:spcBef>
                <a:spcPts val="0"/>
              </a:spcBef>
              <a:spcAft>
                <a:spcPts val="0"/>
              </a:spcAft>
              <a:buClr>
                <a:srgbClr val="222222"/>
              </a:buClr>
              <a:buSzPts val="1500"/>
              <a:buChar char="❖"/>
            </a:pPr>
            <a:r>
              <a:rPr lang="en" sz="1500">
                <a:solidFill>
                  <a:srgbClr val="222222"/>
                </a:solidFill>
              </a:rPr>
              <a:t>Effects of cannabis use / polysubstance use during pregnancy</a:t>
            </a:r>
            <a:endParaRPr sz="1500">
              <a:solidFill>
                <a:srgbClr val="222222"/>
              </a:solidFill>
            </a:endParaRPr>
          </a:p>
          <a:p>
            <a:pPr indent="-323850" lvl="0" marL="457200" rtl="0" algn="l">
              <a:spcBef>
                <a:spcPts val="0"/>
              </a:spcBef>
              <a:spcAft>
                <a:spcPts val="0"/>
              </a:spcAft>
              <a:buClr>
                <a:srgbClr val="222222"/>
              </a:buClr>
              <a:buSzPts val="1500"/>
              <a:buChar char="❖"/>
            </a:pPr>
            <a:r>
              <a:rPr lang="en" sz="1500">
                <a:solidFill>
                  <a:srgbClr val="222222"/>
                </a:solidFill>
              </a:rPr>
              <a:t>How can we train providers to offer evidence-based, culturally competent care?</a:t>
            </a:r>
            <a:endParaRPr sz="1500">
              <a:solidFill>
                <a:srgbClr val="222222"/>
              </a:solidFill>
            </a:endParaRPr>
          </a:p>
        </p:txBody>
      </p:sp>
      <p:pic>
        <p:nvPicPr>
          <p:cNvPr id="258" name="Google Shape;258;p23"/>
          <p:cNvPicPr preferRelativeResize="0"/>
          <p:nvPr/>
        </p:nvPicPr>
        <p:blipFill>
          <a:blip r:embed="rId3">
            <a:alphaModFix/>
          </a:blip>
          <a:stretch>
            <a:fillRect/>
          </a:stretch>
        </p:blipFill>
        <p:spPr>
          <a:xfrm>
            <a:off x="5180725" y="4548850"/>
            <a:ext cx="3713724" cy="397525"/>
          </a:xfrm>
          <a:prstGeom prst="rect">
            <a:avLst/>
          </a:prstGeom>
          <a:noFill/>
          <a:ln>
            <a:noFill/>
          </a:ln>
        </p:spPr>
      </p:pic>
      <p:pic>
        <p:nvPicPr>
          <p:cNvPr id="259" name="Google Shape;259;p23"/>
          <p:cNvPicPr preferRelativeResize="0"/>
          <p:nvPr/>
        </p:nvPicPr>
        <p:blipFill>
          <a:blip r:embed="rId4">
            <a:alphaModFix/>
          </a:blip>
          <a:stretch>
            <a:fillRect/>
          </a:stretch>
        </p:blipFill>
        <p:spPr>
          <a:xfrm>
            <a:off x="5677361" y="3708425"/>
            <a:ext cx="3244664" cy="397525"/>
          </a:xfrm>
          <a:prstGeom prst="rect">
            <a:avLst/>
          </a:prstGeom>
          <a:noFill/>
          <a:ln>
            <a:noFill/>
          </a:ln>
        </p:spPr>
      </p:pic>
      <p:pic>
        <p:nvPicPr>
          <p:cNvPr id="260" name="Google Shape;260;p23"/>
          <p:cNvPicPr preferRelativeResize="0"/>
          <p:nvPr/>
        </p:nvPicPr>
        <p:blipFill>
          <a:blip r:embed="rId5">
            <a:alphaModFix/>
          </a:blip>
          <a:stretch>
            <a:fillRect/>
          </a:stretch>
        </p:blipFill>
        <p:spPr>
          <a:xfrm>
            <a:off x="6128875" y="3302355"/>
            <a:ext cx="2765574" cy="417445"/>
          </a:xfrm>
          <a:prstGeom prst="rect">
            <a:avLst/>
          </a:prstGeom>
          <a:noFill/>
          <a:ln>
            <a:noFill/>
          </a:ln>
        </p:spPr>
      </p:pic>
      <p:pic>
        <p:nvPicPr>
          <p:cNvPr id="261" name="Google Shape;261;p23"/>
          <p:cNvPicPr preferRelativeResize="0"/>
          <p:nvPr/>
        </p:nvPicPr>
        <p:blipFill>
          <a:blip r:embed="rId6">
            <a:alphaModFix/>
          </a:blip>
          <a:stretch>
            <a:fillRect/>
          </a:stretch>
        </p:blipFill>
        <p:spPr>
          <a:xfrm>
            <a:off x="306975" y="3302075"/>
            <a:ext cx="5292590" cy="1246775"/>
          </a:xfrm>
          <a:prstGeom prst="rect">
            <a:avLst/>
          </a:prstGeom>
          <a:noFill/>
          <a:ln>
            <a:noFill/>
          </a:ln>
        </p:spPr>
      </p:pic>
      <p:pic>
        <p:nvPicPr>
          <p:cNvPr id="262" name="Google Shape;262;p23"/>
          <p:cNvPicPr preferRelativeResize="0"/>
          <p:nvPr/>
        </p:nvPicPr>
        <p:blipFill>
          <a:blip r:embed="rId7">
            <a:alphaModFix/>
          </a:blip>
          <a:stretch>
            <a:fillRect/>
          </a:stretch>
        </p:blipFill>
        <p:spPr>
          <a:xfrm>
            <a:off x="5305550" y="4128638"/>
            <a:ext cx="3616475" cy="397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Thank you </a:t>
            </a:r>
            <a:endParaRPr/>
          </a:p>
        </p:txBody>
      </p:sp>
      <p:sp>
        <p:nvSpPr>
          <p:cNvPr id="268" name="Google Shape;268;p24"/>
          <p:cNvSpPr txBox="1"/>
          <p:nvPr/>
        </p:nvSpPr>
        <p:spPr>
          <a:xfrm>
            <a:off x="719225" y="1800200"/>
            <a:ext cx="7505700" cy="21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222222"/>
                </a:solidFill>
                <a:highlight>
                  <a:srgbClr val="FFFFFF"/>
                </a:highlight>
                <a:latin typeface="Calibri"/>
                <a:ea typeface="Calibri"/>
                <a:cs typeface="Calibri"/>
                <a:sym typeface="Calibri"/>
              </a:rPr>
              <a:t>This work was supported by the US Department of Health and Human Services (DHHS), Centers for Disease Control and Prevention (CDC) NU84DD000005.</a:t>
            </a:r>
            <a:endParaRPr sz="1800">
              <a:solidFill>
                <a:srgbClr val="222222"/>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ctr">
              <a:spcBef>
                <a:spcPts val="0"/>
              </a:spcBef>
              <a:spcAft>
                <a:spcPts val="0"/>
              </a:spcAft>
              <a:buNone/>
            </a:pPr>
            <a:r>
              <a:rPr lang="en" sz="1800">
                <a:solidFill>
                  <a:srgbClr val="222222"/>
                </a:solidFill>
                <a:highlight>
                  <a:srgbClr val="FFFFFF"/>
                </a:highlight>
                <a:latin typeface="Calibri"/>
                <a:ea typeface="Calibri"/>
                <a:cs typeface="Calibri"/>
                <a:sym typeface="Calibri"/>
              </a:rPr>
              <a:t>The content and findings in this presentation are those of the authors and do not reflect the official views of the CDC, DHHS, Planned Parenthood of the Great Northwest, Hawai’i, Alaska, Indiana, Kentucky, Planned Parenthood Federation of America, Inc., or UAA.</a:t>
            </a:r>
            <a:endParaRPr sz="18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5"/>
          <p:cNvSpPr/>
          <p:nvPr/>
        </p:nvSpPr>
        <p:spPr>
          <a:xfrm>
            <a:off x="2894116" y="1751285"/>
            <a:ext cx="3415800" cy="1901100"/>
          </a:xfrm>
          <a:prstGeom prst="rect">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txBox="1"/>
          <p:nvPr/>
        </p:nvSpPr>
        <p:spPr>
          <a:xfrm>
            <a:off x="3579158" y="2026441"/>
            <a:ext cx="2102400" cy="1334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en" sz="2400">
                <a:solidFill>
                  <a:srgbClr val="1B786E"/>
                </a:solidFill>
                <a:latin typeface="Roboto"/>
                <a:ea typeface="Roboto"/>
                <a:cs typeface="Roboto"/>
                <a:sym typeface="Roboto"/>
              </a:rPr>
              <a:t>Real differences in cannabis use</a:t>
            </a:r>
            <a:endParaRPr b="1" i="1" sz="2400">
              <a:solidFill>
                <a:srgbClr val="1B786E"/>
              </a:solidFill>
            </a:endParaRPr>
          </a:p>
        </p:txBody>
      </p:sp>
      <p:grpSp>
        <p:nvGrpSpPr>
          <p:cNvPr id="275" name="Google Shape;275;p25"/>
          <p:cNvGrpSpPr/>
          <p:nvPr/>
        </p:nvGrpSpPr>
        <p:grpSpPr>
          <a:xfrm>
            <a:off x="5681543" y="825436"/>
            <a:ext cx="1273028" cy="3492641"/>
            <a:chOff x="5291018" y="618244"/>
            <a:chExt cx="823913" cy="3692400"/>
          </a:xfrm>
        </p:grpSpPr>
        <p:sp>
          <p:nvSpPr>
            <p:cNvPr id="276" name="Google Shape;276;p25"/>
            <p:cNvSpPr txBox="1"/>
            <p:nvPr/>
          </p:nvSpPr>
          <p:spPr>
            <a:xfrm rot="5400838">
              <a:off x="4089631" y="2285644"/>
              <a:ext cx="3692100" cy="35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900">
                  <a:solidFill>
                    <a:srgbClr val="155B54"/>
                  </a:solidFill>
                  <a:latin typeface="Roboto"/>
                  <a:ea typeface="Roboto"/>
                  <a:cs typeface="Roboto"/>
                  <a:sym typeface="Roboto"/>
                </a:rPr>
                <a:t> Stigma</a:t>
              </a:r>
              <a:endParaRPr b="1" sz="2900">
                <a:solidFill>
                  <a:srgbClr val="155B54"/>
                </a:solidFill>
              </a:endParaRPr>
            </a:p>
          </p:txBody>
        </p:sp>
        <p:sp>
          <p:nvSpPr>
            <p:cNvPr id="277" name="Google Shape;277;p25"/>
            <p:cNvSpPr/>
            <p:nvPr/>
          </p:nvSpPr>
          <p:spPr>
            <a:xfrm rot="6554278">
              <a:off x="4923869" y="3172576"/>
              <a:ext cx="1292898" cy="181273"/>
            </a:xfrm>
            <a:prstGeom prst="rightArrow">
              <a:avLst>
                <a:gd fmla="val 25514" name="adj1"/>
                <a:gd fmla="val 64322"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 name="Google Shape;278;p25"/>
          <p:cNvGrpSpPr/>
          <p:nvPr/>
        </p:nvGrpSpPr>
        <p:grpSpPr>
          <a:xfrm>
            <a:off x="2853842" y="3740428"/>
            <a:ext cx="3904964" cy="523021"/>
            <a:chOff x="3885649" y="3789995"/>
            <a:chExt cx="2020575" cy="608234"/>
          </a:xfrm>
        </p:grpSpPr>
        <p:sp>
          <p:nvSpPr>
            <p:cNvPr id="279" name="Google Shape;279;p25"/>
            <p:cNvSpPr txBox="1"/>
            <p:nvPr/>
          </p:nvSpPr>
          <p:spPr>
            <a:xfrm rot="513">
              <a:off x="3894274" y="3888379"/>
              <a:ext cx="2011800" cy="509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900">
                  <a:solidFill>
                    <a:srgbClr val="1B786E"/>
                  </a:solidFill>
                  <a:latin typeface="Roboto"/>
                  <a:ea typeface="Roboto"/>
                  <a:cs typeface="Roboto"/>
                  <a:sym typeface="Roboto"/>
                </a:rPr>
                <a:t>Sociopolitical Climate</a:t>
              </a:r>
              <a:endParaRPr b="1" sz="2900">
                <a:solidFill>
                  <a:srgbClr val="1B786E"/>
                </a:solidFill>
              </a:endParaRPr>
            </a:p>
          </p:txBody>
        </p:sp>
        <p:sp>
          <p:nvSpPr>
            <p:cNvPr id="280" name="Google Shape;280;p25"/>
            <p:cNvSpPr/>
            <p:nvPr/>
          </p:nvSpPr>
          <p:spPr>
            <a:xfrm flipH="1" rot="-734">
              <a:off x="3885799" y="3790145"/>
              <a:ext cx="1405200" cy="152700"/>
            </a:xfrm>
            <a:prstGeom prst="rightArrow">
              <a:avLst>
                <a:gd fmla="val 25514" name="adj1"/>
                <a:gd fmla="val 64322" name="adj2"/>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25"/>
          <p:cNvGrpSpPr/>
          <p:nvPr/>
        </p:nvGrpSpPr>
        <p:grpSpPr>
          <a:xfrm>
            <a:off x="2035034" y="394504"/>
            <a:ext cx="1474954" cy="4354496"/>
            <a:chOff x="2931046" y="189313"/>
            <a:chExt cx="954601" cy="4196700"/>
          </a:xfrm>
        </p:grpSpPr>
        <p:sp>
          <p:nvSpPr>
            <p:cNvPr id="282" name="Google Shape;282;p25"/>
            <p:cNvSpPr txBox="1"/>
            <p:nvPr/>
          </p:nvSpPr>
          <p:spPr>
            <a:xfrm rot="-5402703">
              <a:off x="1013146" y="2108863"/>
              <a:ext cx="4196701"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900">
                  <a:solidFill>
                    <a:srgbClr val="1D7E74"/>
                  </a:solidFill>
                  <a:latin typeface="Roboto"/>
                  <a:ea typeface="Roboto"/>
                  <a:cs typeface="Roboto"/>
                  <a:sym typeface="Roboto"/>
                </a:rPr>
                <a:t>Self-Reporting</a:t>
              </a:r>
              <a:endParaRPr b="1" sz="2900">
                <a:solidFill>
                  <a:srgbClr val="1D7E74"/>
                </a:solidFill>
              </a:endParaRPr>
            </a:p>
          </p:txBody>
        </p:sp>
        <p:sp>
          <p:nvSpPr>
            <p:cNvPr id="283" name="Google Shape;283;p25"/>
            <p:cNvSpPr/>
            <p:nvPr/>
          </p:nvSpPr>
          <p:spPr>
            <a:xfrm flipH="1" rot="6633547">
              <a:off x="2933566" y="1829317"/>
              <a:ext cx="1310463" cy="173426"/>
            </a:xfrm>
            <a:prstGeom prst="rightArrow">
              <a:avLst>
                <a:gd fmla="val 25514" name="adj1"/>
                <a:gd fmla="val 64322" name="adj2"/>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5"/>
          <p:cNvGrpSpPr/>
          <p:nvPr/>
        </p:nvGrpSpPr>
        <p:grpSpPr>
          <a:xfrm>
            <a:off x="3314311" y="973400"/>
            <a:ext cx="3512059" cy="689827"/>
            <a:chOff x="3758914" y="576883"/>
            <a:chExt cx="1752000" cy="802218"/>
          </a:xfrm>
        </p:grpSpPr>
        <p:sp>
          <p:nvSpPr>
            <p:cNvPr id="285" name="Google Shape;285;p25"/>
            <p:cNvSpPr txBox="1"/>
            <p:nvPr/>
          </p:nvSpPr>
          <p:spPr>
            <a:xfrm rot="589">
              <a:off x="3759064" y="577033"/>
              <a:ext cx="17517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900">
                  <a:solidFill>
                    <a:srgbClr val="1F887E"/>
                  </a:solidFill>
                  <a:latin typeface="Roboto"/>
                  <a:ea typeface="Roboto"/>
                  <a:cs typeface="Roboto"/>
                  <a:sym typeface="Roboto"/>
                </a:rPr>
                <a:t>Legalization Status</a:t>
              </a:r>
              <a:endParaRPr b="1" sz="2900">
                <a:solidFill>
                  <a:srgbClr val="1F887E"/>
                </a:solidFill>
              </a:endParaRPr>
            </a:p>
          </p:txBody>
        </p:sp>
        <p:sp>
          <p:nvSpPr>
            <p:cNvPr id="286" name="Google Shape;286;p25"/>
            <p:cNvSpPr/>
            <p:nvPr/>
          </p:nvSpPr>
          <p:spPr>
            <a:xfrm rot="-29357">
              <a:off x="3932287" y="1220401"/>
              <a:ext cx="1405251" cy="152700"/>
            </a:xfrm>
            <a:prstGeom prst="rightArrow">
              <a:avLst>
                <a:gd fmla="val 25514" name="adj1"/>
                <a:gd fmla="val 64322" name="adj2"/>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6"/>
          <p:cNvSpPr txBox="1"/>
          <p:nvPr/>
        </p:nvSpPr>
        <p:spPr>
          <a:xfrm>
            <a:off x="3843575" y="1527338"/>
            <a:ext cx="2619300" cy="4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0000"/>
                </a:solidFill>
                <a:latin typeface="Calibri"/>
                <a:ea typeface="Calibri"/>
                <a:cs typeface="Calibri"/>
                <a:sym typeface="Calibri"/>
              </a:rPr>
              <a:t>Classifying Contraceptives</a:t>
            </a:r>
            <a:endParaRPr b="1">
              <a:solidFill>
                <a:srgbClr val="CC0000"/>
              </a:solidFill>
              <a:latin typeface="Calibri"/>
              <a:ea typeface="Calibri"/>
              <a:cs typeface="Calibri"/>
              <a:sym typeface="Calibri"/>
            </a:endParaRPr>
          </a:p>
        </p:txBody>
      </p:sp>
      <p:grpSp>
        <p:nvGrpSpPr>
          <p:cNvPr id="292" name="Google Shape;292;p26"/>
          <p:cNvGrpSpPr/>
          <p:nvPr/>
        </p:nvGrpSpPr>
        <p:grpSpPr>
          <a:xfrm>
            <a:off x="607152" y="288045"/>
            <a:ext cx="3784301" cy="3799685"/>
            <a:chOff x="2744034" y="1146343"/>
            <a:chExt cx="1827900" cy="2399700"/>
          </a:xfrm>
        </p:grpSpPr>
        <p:sp>
          <p:nvSpPr>
            <p:cNvPr id="293" name="Google Shape;293;p26"/>
            <p:cNvSpPr/>
            <p:nvPr/>
          </p:nvSpPr>
          <p:spPr>
            <a:xfrm rot="-5400000">
              <a:off x="2458134" y="1432243"/>
              <a:ext cx="2399700" cy="1827900"/>
            </a:xfrm>
            <a:prstGeom prst="rightArrowCallout">
              <a:avLst>
                <a:gd fmla="val 9283" name="adj1"/>
                <a:gd fmla="val 13570" name="adj2"/>
                <a:gd fmla="val 16082" name="adj3"/>
                <a:gd fmla="val 81236" name="adj4"/>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flipH="1">
              <a:off x="2832600" y="1686400"/>
              <a:ext cx="1649400" cy="1769700"/>
            </a:xfrm>
            <a:prstGeom prst="snip1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txBox="1"/>
            <p:nvPr/>
          </p:nvSpPr>
          <p:spPr>
            <a:xfrm>
              <a:off x="2799150" y="1696588"/>
              <a:ext cx="1716300" cy="145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rgbClr val="222222"/>
                  </a:solidFill>
                  <a:latin typeface="Roboto"/>
                  <a:ea typeface="Roboto"/>
                  <a:cs typeface="Roboto"/>
                  <a:sym typeface="Roboto"/>
                </a:rPr>
                <a:t>More Effective </a:t>
              </a:r>
              <a:endParaRPr sz="800">
                <a:solidFill>
                  <a:srgbClr val="222222"/>
                </a:solidFill>
                <a:latin typeface="Roboto"/>
                <a:ea typeface="Roboto"/>
                <a:cs typeface="Roboto"/>
                <a:sym typeface="Roboto"/>
              </a:endParaRPr>
            </a:p>
            <a:p>
              <a:pPr indent="0" lvl="0" marL="0" rtl="0" algn="ctr">
                <a:lnSpc>
                  <a:spcPct val="115000"/>
                </a:lnSpc>
                <a:spcBef>
                  <a:spcPts val="0"/>
                </a:spcBef>
                <a:spcAft>
                  <a:spcPts val="0"/>
                </a:spcAft>
                <a:buNone/>
              </a:pPr>
              <a:r>
                <a:rPr lang="en" sz="1100">
                  <a:solidFill>
                    <a:srgbClr val="222222"/>
                  </a:solidFill>
                  <a:latin typeface="Roboto"/>
                  <a:ea typeface="Roboto"/>
                  <a:cs typeface="Roboto"/>
                  <a:sym typeface="Roboto"/>
                </a:rPr>
                <a:t>Contraceptive methods that 88% or more effective at preventing pregnancy with perfect use.</a:t>
              </a:r>
              <a:endParaRPr sz="600">
                <a:solidFill>
                  <a:srgbClr val="222222"/>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222222"/>
                </a:solidFill>
              </a:endParaRPr>
            </a:p>
          </p:txBody>
        </p:sp>
      </p:grpSp>
      <p:sp>
        <p:nvSpPr>
          <p:cNvPr id="296" name="Google Shape;296;p26"/>
          <p:cNvSpPr txBox="1"/>
          <p:nvPr/>
        </p:nvSpPr>
        <p:spPr>
          <a:xfrm>
            <a:off x="4572000" y="1776125"/>
            <a:ext cx="4643700" cy="717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Condoms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Withdrawal</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Natural family planning/fertility awareness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Spermicide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Barrier Method</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Emergency contraception</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None (seeking pregnancy)</a:t>
            </a:r>
            <a:endParaRPr sz="1200">
              <a:latin typeface="Calibri"/>
              <a:ea typeface="Calibri"/>
              <a:cs typeface="Calibri"/>
              <a:sym typeface="Calibri"/>
            </a:endParaRPr>
          </a:p>
        </p:txBody>
      </p:sp>
      <p:sp>
        <p:nvSpPr>
          <p:cNvPr id="297" name="Google Shape;297;p26"/>
          <p:cNvSpPr txBox="1"/>
          <p:nvPr/>
        </p:nvSpPr>
        <p:spPr>
          <a:xfrm>
            <a:off x="797850" y="1854450"/>
            <a:ext cx="5800200" cy="717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Lifestyle: Menopause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S</a:t>
            </a:r>
            <a:r>
              <a:rPr lang="en" sz="1200">
                <a:latin typeface="Calibri"/>
                <a:ea typeface="Calibri"/>
                <a:cs typeface="Calibri"/>
                <a:sym typeface="Calibri"/>
              </a:rPr>
              <a:t>ame-sex partner</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Implant</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Intrauterine</a:t>
            </a:r>
            <a:r>
              <a:rPr lang="en" sz="1200">
                <a:latin typeface="Calibri"/>
                <a:ea typeface="Calibri"/>
                <a:cs typeface="Calibri"/>
                <a:sym typeface="Calibri"/>
              </a:rPr>
              <a:t> Device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Sterilization (including partner)</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Abstinence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Injection</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Patch</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Oral </a:t>
            </a:r>
            <a:r>
              <a:rPr lang="en" sz="1200">
                <a:latin typeface="Calibri"/>
                <a:ea typeface="Calibri"/>
                <a:cs typeface="Calibri"/>
                <a:sym typeface="Calibri"/>
              </a:rPr>
              <a:t>Contraceptive</a:t>
            </a:r>
            <a:r>
              <a:rPr lang="en" sz="1200">
                <a:latin typeface="Calibri"/>
                <a:ea typeface="Calibri"/>
                <a:cs typeface="Calibri"/>
                <a:sym typeface="Calibri"/>
              </a:rPr>
              <a:t> Pills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Ring</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Lactational amenorrhea method</a:t>
            </a:r>
            <a:endParaRPr sz="1200">
              <a:latin typeface="Calibri"/>
              <a:ea typeface="Calibri"/>
              <a:cs typeface="Calibri"/>
              <a:sym typeface="Calibri"/>
            </a:endParaRPr>
          </a:p>
        </p:txBody>
      </p:sp>
      <p:grpSp>
        <p:nvGrpSpPr>
          <p:cNvPr id="298" name="Google Shape;298;p26"/>
          <p:cNvGrpSpPr/>
          <p:nvPr/>
        </p:nvGrpSpPr>
        <p:grpSpPr>
          <a:xfrm>
            <a:off x="4391400" y="1002657"/>
            <a:ext cx="3784305" cy="3799685"/>
            <a:chOff x="4572084" y="1597469"/>
            <a:chExt cx="1827902" cy="2399700"/>
          </a:xfrm>
        </p:grpSpPr>
        <p:sp>
          <p:nvSpPr>
            <p:cNvPr id="299" name="Google Shape;299;p26"/>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
            <p:cNvSpPr txBox="1"/>
            <p:nvPr/>
          </p:nvSpPr>
          <p:spPr>
            <a:xfrm>
              <a:off x="4572085" y="1715066"/>
              <a:ext cx="1827900" cy="1633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chemeClr val="dk2"/>
                  </a:solidFill>
                  <a:latin typeface="Roboto"/>
                  <a:ea typeface="Roboto"/>
                  <a:cs typeface="Roboto"/>
                  <a:sym typeface="Roboto"/>
                </a:rPr>
                <a:t>Less Effective</a:t>
              </a:r>
              <a:endParaRPr sz="1100">
                <a:solidFill>
                  <a:schemeClr val="dk2"/>
                </a:solidFill>
                <a:latin typeface="Roboto"/>
                <a:ea typeface="Roboto"/>
                <a:cs typeface="Roboto"/>
                <a:sym typeface="Roboto"/>
              </a:endParaRPr>
            </a:p>
            <a:p>
              <a:pPr indent="0" lvl="0" marL="0" rtl="0" algn="ctr">
                <a:lnSpc>
                  <a:spcPct val="115000"/>
                </a:lnSpc>
                <a:spcBef>
                  <a:spcPts val="0"/>
                </a:spcBef>
                <a:spcAft>
                  <a:spcPts val="0"/>
                </a:spcAft>
                <a:buNone/>
              </a:pPr>
              <a:r>
                <a:rPr lang="en" sz="1100">
                  <a:solidFill>
                    <a:schemeClr val="dk2"/>
                  </a:solidFill>
                  <a:latin typeface="Roboto"/>
                  <a:ea typeface="Roboto"/>
                  <a:cs typeface="Roboto"/>
                  <a:sym typeface="Roboto"/>
                </a:rPr>
                <a:t>Contraceptive methods that are less than 88% effective at preventing pregnancy with perfect use.</a:t>
              </a:r>
              <a:endParaRPr sz="1100">
                <a:solidFill>
                  <a:schemeClr val="dk2"/>
                </a:solidFill>
                <a:latin typeface="Roboto"/>
                <a:ea typeface="Roboto"/>
                <a:cs typeface="Roboto"/>
                <a:sym typeface="Roboto"/>
              </a:endParaRPr>
            </a:p>
            <a:p>
              <a:pPr indent="0" lvl="0" marL="0" rtl="0" algn="ctr">
                <a:lnSpc>
                  <a:spcPct val="115000"/>
                </a:lnSpc>
                <a:spcBef>
                  <a:spcPts val="1600"/>
                </a:spcBef>
                <a:spcAft>
                  <a:spcPts val="0"/>
                </a:spcAft>
                <a:buNone/>
              </a:pPr>
              <a:r>
                <a:t/>
              </a:r>
              <a:endParaRPr sz="1100">
                <a:solidFill>
                  <a:schemeClr val="dk2"/>
                </a:solidFill>
                <a:latin typeface="Roboto"/>
                <a:ea typeface="Roboto"/>
                <a:cs typeface="Roboto"/>
                <a:sym typeface="Roboto"/>
              </a:endParaRPr>
            </a:p>
            <a:p>
              <a:pPr indent="0" lvl="0" marL="0" rtl="0" algn="ctr">
                <a:lnSpc>
                  <a:spcPct val="115000"/>
                </a:lnSpc>
                <a:spcBef>
                  <a:spcPts val="1600"/>
                </a:spcBef>
                <a:spcAft>
                  <a:spcPts val="0"/>
                </a:spcAft>
                <a:buNone/>
              </a:pPr>
              <a:r>
                <a:t/>
              </a:r>
              <a:endParaRPr b="1" sz="13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b="1" sz="1100">
                <a:solidFill>
                  <a:srgbClr val="FFFFFF"/>
                </a:solidFill>
                <a:latin typeface="Roboto"/>
                <a:ea typeface="Roboto"/>
                <a:cs typeface="Roboto"/>
                <a:sym typeface="Roboto"/>
              </a:endParaRPr>
            </a:p>
          </p:txBody>
        </p:sp>
      </p:grpSp>
      <p:sp>
        <p:nvSpPr>
          <p:cNvPr id="301" name="Google Shape;301;p26"/>
          <p:cNvSpPr txBox="1"/>
          <p:nvPr/>
        </p:nvSpPr>
        <p:spPr>
          <a:xfrm>
            <a:off x="4572000" y="1854450"/>
            <a:ext cx="5800200" cy="717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Condoms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Barrier Method (diaphragm, sponge, etc)</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Natural family planning/fertility awareness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Withdrawal</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Spermicide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Emergency contraception</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None (including ‘seeking pregnancy’)</a:t>
            </a:r>
            <a:endParaRPr sz="1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463775" y="338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About the Authors &amp; Organization</a:t>
            </a:r>
            <a:endParaRPr/>
          </a:p>
        </p:txBody>
      </p:sp>
      <p:pic>
        <p:nvPicPr>
          <p:cNvPr id="136" name="Google Shape;136;p14"/>
          <p:cNvPicPr preferRelativeResize="0"/>
          <p:nvPr/>
        </p:nvPicPr>
        <p:blipFill>
          <a:blip r:embed="rId3">
            <a:alphaModFix/>
          </a:blip>
          <a:stretch>
            <a:fillRect/>
          </a:stretch>
        </p:blipFill>
        <p:spPr>
          <a:xfrm>
            <a:off x="1021700" y="3296725"/>
            <a:ext cx="7404751" cy="1355000"/>
          </a:xfrm>
          <a:prstGeom prst="rect">
            <a:avLst/>
          </a:prstGeom>
          <a:noFill/>
          <a:ln>
            <a:noFill/>
          </a:ln>
        </p:spPr>
      </p:pic>
      <p:pic>
        <p:nvPicPr>
          <p:cNvPr id="137" name="Google Shape;137;p14"/>
          <p:cNvPicPr preferRelativeResize="0"/>
          <p:nvPr/>
        </p:nvPicPr>
        <p:blipFill>
          <a:blip r:embed="rId4">
            <a:alphaModFix/>
          </a:blip>
          <a:stretch>
            <a:fillRect/>
          </a:stretch>
        </p:blipFill>
        <p:spPr>
          <a:xfrm>
            <a:off x="1846866" y="1187912"/>
            <a:ext cx="5544534" cy="18637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5"/>
          <p:cNvPicPr preferRelativeResize="0"/>
          <p:nvPr/>
        </p:nvPicPr>
        <p:blipFill rotWithShape="1">
          <a:blip r:embed="rId3">
            <a:alphaModFix/>
          </a:blip>
          <a:srcRect b="0" l="0" r="3147" t="0"/>
          <a:stretch/>
        </p:blipFill>
        <p:spPr>
          <a:xfrm>
            <a:off x="2974800" y="880950"/>
            <a:ext cx="5936950" cy="3978601"/>
          </a:xfrm>
          <a:prstGeom prst="rect">
            <a:avLst/>
          </a:prstGeom>
          <a:noFill/>
          <a:ln>
            <a:noFill/>
          </a:ln>
        </p:spPr>
      </p:pic>
      <p:sp>
        <p:nvSpPr>
          <p:cNvPr id="143" name="Google Shape;143;p15"/>
          <p:cNvSpPr txBox="1"/>
          <p:nvPr>
            <p:ph type="title"/>
          </p:nvPr>
        </p:nvSpPr>
        <p:spPr>
          <a:xfrm>
            <a:off x="531575" y="4666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a:t>
            </a:r>
            <a:endParaRPr/>
          </a:p>
        </p:txBody>
      </p:sp>
      <p:sp>
        <p:nvSpPr>
          <p:cNvPr id="144" name="Google Shape;144;p15"/>
          <p:cNvSpPr txBox="1"/>
          <p:nvPr>
            <p:ph idx="1" type="body"/>
          </p:nvPr>
        </p:nvSpPr>
        <p:spPr>
          <a:xfrm>
            <a:off x="379625" y="1141950"/>
            <a:ext cx="2902800" cy="29133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rgbClr val="222222"/>
              </a:buClr>
              <a:buSzPts val="1500"/>
              <a:buChar char="❖"/>
            </a:pPr>
            <a:r>
              <a:rPr lang="en" sz="1500">
                <a:solidFill>
                  <a:srgbClr val="222222"/>
                </a:solidFill>
              </a:rPr>
              <a:t>Recreational cannabis is currently legal in 23 states</a:t>
            </a:r>
            <a:endParaRPr sz="1500">
              <a:solidFill>
                <a:srgbClr val="222222"/>
              </a:solidFill>
            </a:endParaRPr>
          </a:p>
          <a:p>
            <a:pPr indent="0" lvl="0" marL="457200" rtl="0" algn="l">
              <a:lnSpc>
                <a:spcPct val="100000"/>
              </a:lnSpc>
              <a:spcBef>
                <a:spcPts val="0"/>
              </a:spcBef>
              <a:spcAft>
                <a:spcPts val="0"/>
              </a:spcAft>
              <a:buNone/>
            </a:pPr>
            <a:r>
              <a:t/>
            </a:r>
            <a:endParaRPr sz="1500">
              <a:solidFill>
                <a:srgbClr val="222222"/>
              </a:solidFill>
            </a:endParaRPr>
          </a:p>
          <a:p>
            <a:pPr indent="-323850" lvl="0" marL="457200" rtl="0" algn="l">
              <a:lnSpc>
                <a:spcPct val="100000"/>
              </a:lnSpc>
              <a:spcBef>
                <a:spcPts val="0"/>
              </a:spcBef>
              <a:spcAft>
                <a:spcPts val="0"/>
              </a:spcAft>
              <a:buClr>
                <a:srgbClr val="222222"/>
              </a:buClr>
              <a:buSzPts val="1500"/>
              <a:buChar char="❖"/>
            </a:pPr>
            <a:r>
              <a:rPr lang="en" sz="1500">
                <a:solidFill>
                  <a:srgbClr val="222222"/>
                </a:solidFill>
              </a:rPr>
              <a:t>Legal recreational use states </a:t>
            </a:r>
            <a:endParaRPr sz="1500">
              <a:solidFill>
                <a:srgbClr val="222222"/>
              </a:solidFill>
            </a:endParaRPr>
          </a:p>
          <a:p>
            <a:pPr indent="-323850" lvl="1" marL="914400" rtl="0" algn="l">
              <a:lnSpc>
                <a:spcPct val="100000"/>
              </a:lnSpc>
              <a:spcBef>
                <a:spcPts val="0"/>
              </a:spcBef>
              <a:spcAft>
                <a:spcPts val="0"/>
              </a:spcAft>
              <a:buClr>
                <a:srgbClr val="222222"/>
              </a:buClr>
              <a:buSzPts val="1500"/>
              <a:buChar char="➢"/>
            </a:pPr>
            <a:r>
              <a:rPr lang="en" sz="1500">
                <a:solidFill>
                  <a:srgbClr val="222222"/>
                </a:solidFill>
              </a:rPr>
              <a:t>Alaska, Washington</a:t>
            </a:r>
            <a:endParaRPr sz="1500">
              <a:solidFill>
                <a:srgbClr val="222222"/>
              </a:solidFill>
            </a:endParaRPr>
          </a:p>
          <a:p>
            <a:pPr indent="0" lvl="0" marL="914400" rtl="0" algn="l">
              <a:lnSpc>
                <a:spcPct val="100000"/>
              </a:lnSpc>
              <a:spcBef>
                <a:spcPts val="0"/>
              </a:spcBef>
              <a:spcAft>
                <a:spcPts val="0"/>
              </a:spcAft>
              <a:buNone/>
            </a:pPr>
            <a:r>
              <a:t/>
            </a:r>
            <a:endParaRPr sz="1500">
              <a:solidFill>
                <a:srgbClr val="222222"/>
              </a:solidFill>
            </a:endParaRPr>
          </a:p>
          <a:p>
            <a:pPr indent="-323850" lvl="0" marL="457200" rtl="0" algn="l">
              <a:lnSpc>
                <a:spcPct val="100000"/>
              </a:lnSpc>
              <a:spcBef>
                <a:spcPts val="0"/>
              </a:spcBef>
              <a:spcAft>
                <a:spcPts val="0"/>
              </a:spcAft>
              <a:buClr>
                <a:srgbClr val="222222"/>
              </a:buClr>
              <a:buSzPts val="1500"/>
              <a:buChar char="❖"/>
            </a:pPr>
            <a:r>
              <a:rPr lang="en" sz="1500">
                <a:solidFill>
                  <a:srgbClr val="222222"/>
                </a:solidFill>
              </a:rPr>
              <a:t>No recreational use states </a:t>
            </a:r>
            <a:endParaRPr sz="1500">
              <a:solidFill>
                <a:srgbClr val="222222"/>
              </a:solidFill>
            </a:endParaRPr>
          </a:p>
          <a:p>
            <a:pPr indent="-323850" lvl="1" marL="914400" rtl="0" algn="l">
              <a:lnSpc>
                <a:spcPct val="100000"/>
              </a:lnSpc>
              <a:spcBef>
                <a:spcPts val="0"/>
              </a:spcBef>
              <a:spcAft>
                <a:spcPts val="0"/>
              </a:spcAft>
              <a:buClr>
                <a:srgbClr val="222222"/>
              </a:buClr>
              <a:buSzPts val="1500"/>
              <a:buChar char="➢"/>
            </a:pPr>
            <a:r>
              <a:rPr lang="en" sz="1500">
                <a:solidFill>
                  <a:srgbClr val="222222"/>
                </a:solidFill>
              </a:rPr>
              <a:t>Idaho, Indiana, Kentucky</a:t>
            </a:r>
            <a:endParaRPr sz="1500">
              <a:solidFill>
                <a:srgbClr val="222222"/>
              </a:solidFill>
            </a:endParaRPr>
          </a:p>
          <a:p>
            <a:pPr indent="0" lvl="0" marL="914400" rtl="0" algn="l">
              <a:lnSpc>
                <a:spcPct val="100000"/>
              </a:lnSpc>
              <a:spcBef>
                <a:spcPts val="0"/>
              </a:spcBef>
              <a:spcAft>
                <a:spcPts val="0"/>
              </a:spcAft>
              <a:buNone/>
            </a:pPr>
            <a:r>
              <a:t/>
            </a:r>
            <a:endParaRPr sz="1500">
              <a:solidFill>
                <a:srgbClr val="222222"/>
              </a:solidFill>
            </a:endParaRPr>
          </a:p>
          <a:p>
            <a:pPr indent="-323850" lvl="0" marL="457200" rtl="0" algn="l">
              <a:lnSpc>
                <a:spcPct val="100000"/>
              </a:lnSpc>
              <a:spcBef>
                <a:spcPts val="0"/>
              </a:spcBef>
              <a:spcAft>
                <a:spcPts val="0"/>
              </a:spcAft>
              <a:buClr>
                <a:srgbClr val="222222"/>
              </a:buClr>
              <a:buSzPts val="1500"/>
              <a:buChar char="❖"/>
            </a:pPr>
            <a:r>
              <a:rPr lang="en" sz="1500">
                <a:solidFill>
                  <a:srgbClr val="222222"/>
                </a:solidFill>
              </a:rPr>
              <a:t>Examining patterns of substance use across categories</a:t>
            </a:r>
            <a:endParaRPr sz="1500">
              <a:solidFill>
                <a:srgbClr val="222222"/>
              </a:solidFill>
            </a:endParaRPr>
          </a:p>
          <a:p>
            <a:pPr indent="0" lvl="0" marL="457200" rtl="0" algn="l">
              <a:spcBef>
                <a:spcPts val="0"/>
              </a:spcBef>
              <a:spcAft>
                <a:spcPts val="0"/>
              </a:spcAft>
              <a:buNone/>
            </a:pPr>
            <a:r>
              <a:t/>
            </a:r>
            <a:endParaRPr sz="1500">
              <a:solidFill>
                <a:srgbClr val="222222"/>
              </a:solidFill>
            </a:endParaRPr>
          </a:p>
          <a:p>
            <a:pPr indent="0" lvl="0" marL="0" rtl="0" algn="l">
              <a:spcBef>
                <a:spcPts val="0"/>
              </a:spcBef>
              <a:spcAft>
                <a:spcPts val="0"/>
              </a:spcAft>
              <a:buNone/>
            </a:pPr>
            <a:r>
              <a:t/>
            </a:r>
            <a:endParaRPr sz="1500">
              <a:solidFill>
                <a:srgbClr val="222222"/>
              </a:solidFill>
            </a:endParaRPr>
          </a:p>
        </p:txBody>
      </p:sp>
      <p:sp>
        <p:nvSpPr>
          <p:cNvPr id="145" name="Google Shape;145;p15"/>
          <p:cNvSpPr/>
          <p:nvPr/>
        </p:nvSpPr>
        <p:spPr>
          <a:xfrm>
            <a:off x="3625488" y="1096550"/>
            <a:ext cx="211500" cy="1977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6" name="Google Shape;146;p15"/>
          <p:cNvSpPr/>
          <p:nvPr/>
        </p:nvSpPr>
        <p:spPr>
          <a:xfrm>
            <a:off x="4178675" y="1807450"/>
            <a:ext cx="211500" cy="1977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7" name="Google Shape;147;p15"/>
          <p:cNvSpPr/>
          <p:nvPr/>
        </p:nvSpPr>
        <p:spPr>
          <a:xfrm>
            <a:off x="6933575" y="2235925"/>
            <a:ext cx="211500" cy="1977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8" name="Google Shape;148;p15"/>
          <p:cNvSpPr/>
          <p:nvPr/>
        </p:nvSpPr>
        <p:spPr>
          <a:xfrm>
            <a:off x="7145075" y="2706150"/>
            <a:ext cx="211500" cy="1977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9" name="Google Shape;149;p15"/>
          <p:cNvSpPr/>
          <p:nvPr/>
        </p:nvSpPr>
        <p:spPr>
          <a:xfrm>
            <a:off x="3625488" y="3949350"/>
            <a:ext cx="211500" cy="1977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0" name="Google Shape;150;p15"/>
          <p:cNvSpPr/>
          <p:nvPr/>
        </p:nvSpPr>
        <p:spPr>
          <a:xfrm>
            <a:off x="4616100" y="4254150"/>
            <a:ext cx="211500" cy="1977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590225" y="4965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Study Design &amp; Sample</a:t>
            </a:r>
            <a:endParaRPr/>
          </a:p>
        </p:txBody>
      </p:sp>
      <p:sp>
        <p:nvSpPr>
          <p:cNvPr id="156" name="Google Shape;156;p16"/>
          <p:cNvSpPr txBox="1"/>
          <p:nvPr>
            <p:ph idx="1" type="body"/>
          </p:nvPr>
        </p:nvSpPr>
        <p:spPr>
          <a:xfrm>
            <a:off x="748525" y="1239100"/>
            <a:ext cx="7601400" cy="33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Char char="❖"/>
            </a:pPr>
            <a:r>
              <a:rPr lang="en" sz="1800">
                <a:solidFill>
                  <a:srgbClr val="222222"/>
                </a:solidFill>
              </a:rPr>
              <a:t>Sample: </a:t>
            </a:r>
            <a:endParaRPr sz="1800">
              <a:solidFill>
                <a:srgbClr val="222222"/>
              </a:solidFill>
            </a:endParaRPr>
          </a:p>
          <a:p>
            <a:pPr indent="-342900" lvl="1" marL="914400" rtl="0" algn="l">
              <a:spcBef>
                <a:spcPts val="0"/>
              </a:spcBef>
              <a:spcAft>
                <a:spcPts val="0"/>
              </a:spcAft>
              <a:buClr>
                <a:srgbClr val="222222"/>
              </a:buClr>
              <a:buSzPts val="1800"/>
              <a:buChar char="➢"/>
            </a:pPr>
            <a:r>
              <a:rPr lang="en" sz="1800">
                <a:solidFill>
                  <a:srgbClr val="222222"/>
                </a:solidFill>
              </a:rPr>
              <a:t>Adults assigned-female-at-birth, aged 18-44, </a:t>
            </a:r>
            <a:endParaRPr sz="1800">
              <a:solidFill>
                <a:srgbClr val="222222"/>
              </a:solidFill>
            </a:endParaRPr>
          </a:p>
          <a:p>
            <a:pPr indent="-342900" lvl="1" marL="914400" rtl="0" algn="l">
              <a:spcBef>
                <a:spcPts val="0"/>
              </a:spcBef>
              <a:spcAft>
                <a:spcPts val="0"/>
              </a:spcAft>
              <a:buClr>
                <a:srgbClr val="222222"/>
              </a:buClr>
              <a:buSzPts val="1800"/>
              <a:buChar char="➢"/>
            </a:pPr>
            <a:r>
              <a:rPr lang="en" sz="1800">
                <a:solidFill>
                  <a:srgbClr val="222222"/>
                </a:solidFill>
              </a:rPr>
              <a:t>Who completed wellness visits between</a:t>
            </a:r>
            <a:r>
              <a:rPr b="1" lang="en" sz="1800">
                <a:solidFill>
                  <a:srgbClr val="222222"/>
                </a:solidFill>
              </a:rPr>
              <a:t> </a:t>
            </a:r>
            <a:r>
              <a:rPr lang="en" sz="1800">
                <a:solidFill>
                  <a:srgbClr val="222222"/>
                </a:solidFill>
              </a:rPr>
              <a:t>October 1, 2022 and February 28, 2023</a:t>
            </a:r>
            <a:endParaRPr sz="1800">
              <a:solidFill>
                <a:srgbClr val="222222"/>
              </a:solidFill>
            </a:endParaRPr>
          </a:p>
          <a:p>
            <a:pPr indent="-342900" lvl="1" marL="914400" rtl="0" algn="l">
              <a:spcBef>
                <a:spcPts val="0"/>
              </a:spcBef>
              <a:spcAft>
                <a:spcPts val="0"/>
              </a:spcAft>
              <a:buClr>
                <a:srgbClr val="222222"/>
              </a:buClr>
              <a:buSzPts val="1800"/>
              <a:buChar char="➢"/>
            </a:pPr>
            <a:r>
              <a:rPr lang="en" sz="1800">
                <a:solidFill>
                  <a:srgbClr val="222222"/>
                </a:solidFill>
              </a:rPr>
              <a:t>At clinics in Washington, Alaska, Idaho, Indiana, Kentucky (N=5555)</a:t>
            </a:r>
            <a:endParaRPr sz="1800">
              <a:solidFill>
                <a:srgbClr val="222222"/>
              </a:solidFill>
            </a:endParaRPr>
          </a:p>
          <a:p>
            <a:pPr indent="0" lvl="0" marL="457200" rtl="0" algn="l">
              <a:spcBef>
                <a:spcPts val="0"/>
              </a:spcBef>
              <a:spcAft>
                <a:spcPts val="0"/>
              </a:spcAft>
              <a:buNone/>
            </a:pPr>
            <a:r>
              <a:t/>
            </a:r>
            <a:endParaRPr sz="1800">
              <a:solidFill>
                <a:srgbClr val="222222"/>
              </a:solidFill>
            </a:endParaRPr>
          </a:p>
          <a:p>
            <a:pPr indent="-342900" lvl="0" marL="457200" rtl="0" algn="l">
              <a:spcBef>
                <a:spcPts val="0"/>
              </a:spcBef>
              <a:spcAft>
                <a:spcPts val="0"/>
              </a:spcAft>
              <a:buClr>
                <a:srgbClr val="222222"/>
              </a:buClr>
              <a:buSzPts val="1800"/>
              <a:buChar char="❖"/>
            </a:pPr>
            <a:r>
              <a:rPr lang="en" sz="1800">
                <a:solidFill>
                  <a:srgbClr val="222222"/>
                </a:solidFill>
              </a:rPr>
              <a:t>Analyses compared substance use and contraception rates among similar patient groups across</a:t>
            </a:r>
            <a:r>
              <a:rPr b="1" lang="en" sz="1800">
                <a:solidFill>
                  <a:srgbClr val="222222"/>
                </a:solidFill>
              </a:rPr>
              <a:t> </a:t>
            </a:r>
            <a:r>
              <a:rPr b="1" i="1" lang="en" sz="1800">
                <a:solidFill>
                  <a:srgbClr val="222222"/>
                </a:solidFill>
              </a:rPr>
              <a:t>Legal Recreational Use (LRU) </a:t>
            </a:r>
            <a:r>
              <a:rPr i="1" lang="en" sz="1800">
                <a:solidFill>
                  <a:srgbClr val="222222"/>
                </a:solidFill>
              </a:rPr>
              <a:t>a</a:t>
            </a:r>
            <a:r>
              <a:rPr lang="en" sz="1800">
                <a:solidFill>
                  <a:srgbClr val="222222"/>
                </a:solidFill>
              </a:rPr>
              <a:t>nd </a:t>
            </a:r>
            <a:r>
              <a:rPr b="1" i="1" lang="en" sz="1800">
                <a:solidFill>
                  <a:srgbClr val="222222"/>
                </a:solidFill>
              </a:rPr>
              <a:t>No Recreational Use</a:t>
            </a:r>
            <a:r>
              <a:rPr i="1" lang="en" sz="1800">
                <a:solidFill>
                  <a:srgbClr val="222222"/>
                </a:solidFill>
              </a:rPr>
              <a:t> </a:t>
            </a:r>
            <a:r>
              <a:rPr b="1" i="1" lang="en" sz="1800">
                <a:solidFill>
                  <a:srgbClr val="222222"/>
                </a:solidFill>
              </a:rPr>
              <a:t>(NRU) </a:t>
            </a:r>
            <a:r>
              <a:rPr lang="en" sz="1800">
                <a:solidFill>
                  <a:srgbClr val="222222"/>
                </a:solidFill>
              </a:rPr>
              <a:t>states using electronic health records.</a:t>
            </a:r>
            <a:endParaRPr sz="1800">
              <a:solidFill>
                <a:srgbClr val="222222"/>
              </a:solidFill>
            </a:endParaRPr>
          </a:p>
          <a:p>
            <a:pPr indent="0" lvl="0" marL="457200" rtl="0" algn="l">
              <a:spcBef>
                <a:spcPts val="0"/>
              </a:spcBef>
              <a:spcAft>
                <a:spcPts val="0"/>
              </a:spcAft>
              <a:buNone/>
            </a:pPr>
            <a:r>
              <a:t/>
            </a:r>
            <a:endParaRPr sz="1800">
              <a:solidFill>
                <a:srgbClr val="222222"/>
              </a:solidFill>
            </a:endParaRPr>
          </a:p>
          <a:p>
            <a:pPr indent="0" lvl="0" marL="914400" rtl="0" algn="l">
              <a:spcBef>
                <a:spcPts val="0"/>
              </a:spcBef>
              <a:spcAft>
                <a:spcPts val="0"/>
              </a:spcAft>
              <a:buNone/>
            </a:pPr>
            <a:r>
              <a:t/>
            </a:r>
            <a:endParaRPr sz="1800">
              <a:solidFill>
                <a:srgbClr val="22222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596775" y="677850"/>
            <a:ext cx="6440400" cy="83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Measures</a:t>
            </a:r>
            <a:r>
              <a:rPr lang="en"/>
              <a:t> </a:t>
            </a:r>
            <a:endParaRPr/>
          </a:p>
        </p:txBody>
      </p:sp>
      <p:pic>
        <p:nvPicPr>
          <p:cNvPr id="162" name="Google Shape;162;p17"/>
          <p:cNvPicPr preferRelativeResize="0"/>
          <p:nvPr/>
        </p:nvPicPr>
        <p:blipFill rotWithShape="1">
          <a:blip r:embed="rId3">
            <a:alphaModFix/>
          </a:blip>
          <a:srcRect b="0" l="0" r="25451" t="0"/>
          <a:stretch/>
        </p:blipFill>
        <p:spPr>
          <a:xfrm>
            <a:off x="596775" y="1916000"/>
            <a:ext cx="4018724" cy="504325"/>
          </a:xfrm>
          <a:prstGeom prst="rect">
            <a:avLst/>
          </a:prstGeom>
          <a:noFill/>
          <a:ln>
            <a:noFill/>
          </a:ln>
        </p:spPr>
      </p:pic>
      <p:pic>
        <p:nvPicPr>
          <p:cNvPr id="163" name="Google Shape;163;p17"/>
          <p:cNvPicPr preferRelativeResize="0"/>
          <p:nvPr/>
        </p:nvPicPr>
        <p:blipFill>
          <a:blip r:embed="rId4">
            <a:alphaModFix/>
          </a:blip>
          <a:stretch>
            <a:fillRect/>
          </a:stretch>
        </p:blipFill>
        <p:spPr>
          <a:xfrm>
            <a:off x="596775" y="3306538"/>
            <a:ext cx="3717454" cy="1308737"/>
          </a:xfrm>
          <a:prstGeom prst="rect">
            <a:avLst/>
          </a:prstGeom>
          <a:noFill/>
          <a:ln>
            <a:noFill/>
          </a:ln>
        </p:spPr>
      </p:pic>
      <p:sp>
        <p:nvSpPr>
          <p:cNvPr id="164" name="Google Shape;164;p17"/>
          <p:cNvSpPr txBox="1"/>
          <p:nvPr/>
        </p:nvSpPr>
        <p:spPr>
          <a:xfrm>
            <a:off x="596775" y="2765650"/>
            <a:ext cx="3110100" cy="6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Alcohol Use Disorder Identification Test (USAUDIT) - Brief &amp; Full Screening</a:t>
            </a:r>
            <a:endParaRPr b="1">
              <a:latin typeface="Calibri"/>
              <a:ea typeface="Calibri"/>
              <a:cs typeface="Calibri"/>
              <a:sym typeface="Calibri"/>
            </a:endParaRPr>
          </a:p>
        </p:txBody>
      </p:sp>
      <p:sp>
        <p:nvSpPr>
          <p:cNvPr id="165" name="Google Shape;165;p17"/>
          <p:cNvSpPr txBox="1"/>
          <p:nvPr/>
        </p:nvSpPr>
        <p:spPr>
          <a:xfrm>
            <a:off x="596775" y="1515150"/>
            <a:ext cx="3110100" cy="83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Drug Abuse Screening Test (DAST-10)  </a:t>
            </a:r>
            <a:endParaRPr b="1">
              <a:latin typeface="Calibri"/>
              <a:ea typeface="Calibri"/>
              <a:cs typeface="Calibri"/>
              <a:sym typeface="Calibri"/>
            </a:endParaRPr>
          </a:p>
        </p:txBody>
      </p:sp>
      <p:sp>
        <p:nvSpPr>
          <p:cNvPr id="166" name="Google Shape;166;p17"/>
          <p:cNvSpPr txBox="1"/>
          <p:nvPr/>
        </p:nvSpPr>
        <p:spPr>
          <a:xfrm>
            <a:off x="6205775" y="1374938"/>
            <a:ext cx="2619300" cy="4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0000"/>
                </a:solidFill>
                <a:latin typeface="Calibri"/>
                <a:ea typeface="Calibri"/>
                <a:cs typeface="Calibri"/>
                <a:sym typeface="Calibri"/>
              </a:rPr>
              <a:t>Classifying Contraceptives</a:t>
            </a:r>
            <a:endParaRPr b="1">
              <a:solidFill>
                <a:srgbClr val="CC0000"/>
              </a:solidFill>
              <a:latin typeface="Calibri"/>
              <a:ea typeface="Calibri"/>
              <a:cs typeface="Calibri"/>
              <a:sym typeface="Calibri"/>
            </a:endParaRPr>
          </a:p>
        </p:txBody>
      </p:sp>
      <p:grpSp>
        <p:nvGrpSpPr>
          <p:cNvPr id="167" name="Google Shape;167;p17"/>
          <p:cNvGrpSpPr/>
          <p:nvPr/>
        </p:nvGrpSpPr>
        <p:grpSpPr>
          <a:xfrm>
            <a:off x="4925734" y="890118"/>
            <a:ext cx="1827900" cy="2399700"/>
            <a:chOff x="2744034" y="1146343"/>
            <a:chExt cx="1827900" cy="2399700"/>
          </a:xfrm>
        </p:grpSpPr>
        <p:sp>
          <p:nvSpPr>
            <p:cNvPr id="168" name="Google Shape;168;p17"/>
            <p:cNvSpPr/>
            <p:nvPr/>
          </p:nvSpPr>
          <p:spPr>
            <a:xfrm rot="-5400000">
              <a:off x="2458134" y="1432243"/>
              <a:ext cx="2399700" cy="1827900"/>
            </a:xfrm>
            <a:prstGeom prst="rightArrowCallout">
              <a:avLst>
                <a:gd fmla="val 9283" name="adj1"/>
                <a:gd fmla="val 13570" name="adj2"/>
                <a:gd fmla="val 16082" name="adj3"/>
                <a:gd fmla="val 81236" name="adj4"/>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flipH="1">
              <a:off x="2832600" y="1686400"/>
              <a:ext cx="1649400" cy="1769700"/>
            </a:xfrm>
            <a:prstGeom prst="snip1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txBox="1"/>
            <p:nvPr/>
          </p:nvSpPr>
          <p:spPr>
            <a:xfrm>
              <a:off x="2799150" y="1696588"/>
              <a:ext cx="1716300" cy="145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rgbClr val="222222"/>
                  </a:solidFill>
                  <a:latin typeface="Roboto"/>
                  <a:ea typeface="Roboto"/>
                  <a:cs typeface="Roboto"/>
                  <a:sym typeface="Roboto"/>
                </a:rPr>
                <a:t>More Effective </a:t>
              </a:r>
              <a:endParaRPr b="1" sz="1300">
                <a:solidFill>
                  <a:srgbClr val="222222"/>
                </a:solidFill>
                <a:latin typeface="Roboto"/>
                <a:ea typeface="Roboto"/>
                <a:cs typeface="Roboto"/>
                <a:sym typeface="Roboto"/>
              </a:endParaRPr>
            </a:p>
            <a:p>
              <a:pPr indent="0" lvl="0" marL="0" rtl="0" algn="ctr">
                <a:lnSpc>
                  <a:spcPct val="115000"/>
                </a:lnSpc>
                <a:spcBef>
                  <a:spcPts val="0"/>
                </a:spcBef>
                <a:spcAft>
                  <a:spcPts val="0"/>
                </a:spcAft>
                <a:buNone/>
              </a:pPr>
              <a:r>
                <a:t/>
              </a:r>
              <a:endParaRPr sz="800">
                <a:solidFill>
                  <a:srgbClr val="222222"/>
                </a:solidFill>
                <a:latin typeface="Roboto"/>
                <a:ea typeface="Roboto"/>
                <a:cs typeface="Roboto"/>
                <a:sym typeface="Roboto"/>
              </a:endParaRPr>
            </a:p>
            <a:p>
              <a:pPr indent="0" lvl="0" marL="0" rtl="0" algn="ctr">
                <a:lnSpc>
                  <a:spcPct val="115000"/>
                </a:lnSpc>
                <a:spcBef>
                  <a:spcPts val="0"/>
                </a:spcBef>
                <a:spcAft>
                  <a:spcPts val="0"/>
                </a:spcAft>
                <a:buNone/>
              </a:pPr>
              <a:r>
                <a:rPr lang="en" sz="1100">
                  <a:solidFill>
                    <a:srgbClr val="222222"/>
                  </a:solidFill>
                  <a:latin typeface="Roboto"/>
                  <a:ea typeface="Roboto"/>
                  <a:cs typeface="Roboto"/>
                  <a:sym typeface="Roboto"/>
                </a:rPr>
                <a:t>Contraceptive methods that 88% or more effective at preventing pregnancy.</a:t>
              </a:r>
              <a:endParaRPr sz="600">
                <a:solidFill>
                  <a:srgbClr val="222222"/>
                </a:solidFill>
                <a:latin typeface="Roboto"/>
                <a:ea typeface="Roboto"/>
                <a:cs typeface="Roboto"/>
                <a:sym typeface="Roboto"/>
              </a:endParaRPr>
            </a:p>
            <a:p>
              <a:pPr indent="0" lvl="0" marL="0" rtl="0" algn="ctr">
                <a:lnSpc>
                  <a:spcPct val="115000"/>
                </a:lnSpc>
                <a:spcBef>
                  <a:spcPts val="1600"/>
                </a:spcBef>
                <a:spcAft>
                  <a:spcPts val="1600"/>
                </a:spcAft>
                <a:buNone/>
              </a:pPr>
              <a:r>
                <a:rPr lang="en" sz="800">
                  <a:solidFill>
                    <a:srgbClr val="222222"/>
                  </a:solidFill>
                  <a:latin typeface="Roboto"/>
                  <a:ea typeface="Roboto"/>
                  <a:cs typeface="Roboto"/>
                  <a:sym typeface="Roboto"/>
                </a:rPr>
                <a:t>(for example: IUDs, implants, or injections).</a:t>
              </a:r>
              <a:endParaRPr sz="800">
                <a:solidFill>
                  <a:srgbClr val="222222"/>
                </a:solidFill>
              </a:endParaRPr>
            </a:p>
          </p:txBody>
        </p:sp>
      </p:grpSp>
      <p:grpSp>
        <p:nvGrpSpPr>
          <p:cNvPr id="171" name="Google Shape;171;p17"/>
          <p:cNvGrpSpPr/>
          <p:nvPr/>
        </p:nvGrpSpPr>
        <p:grpSpPr>
          <a:xfrm>
            <a:off x="6753775" y="1341244"/>
            <a:ext cx="1827909" cy="2399700"/>
            <a:chOff x="4572075" y="1597469"/>
            <a:chExt cx="1827909" cy="2399700"/>
          </a:xfrm>
        </p:grpSpPr>
        <p:sp>
          <p:nvSpPr>
            <p:cNvPr id="172" name="Google Shape;172;p17"/>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flipH="1" rot="10800000">
              <a:off x="4661318" y="1687411"/>
              <a:ext cx="1649400" cy="1769700"/>
            </a:xfrm>
            <a:prstGeom prst="snip1Rect">
              <a:avLst>
                <a:gd fmla="val 0"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txBox="1"/>
            <p:nvPr/>
          </p:nvSpPr>
          <p:spPr>
            <a:xfrm>
              <a:off x="4572075" y="1635025"/>
              <a:ext cx="1827900" cy="111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dk2"/>
                  </a:solidFill>
                  <a:latin typeface="Roboto"/>
                  <a:ea typeface="Roboto"/>
                  <a:cs typeface="Roboto"/>
                  <a:sym typeface="Roboto"/>
                </a:rPr>
                <a:t>Contraceptive methods that are less than 88% effective at preventing pregnancy </a:t>
              </a:r>
              <a:endParaRPr sz="1100">
                <a:solidFill>
                  <a:schemeClr val="dk2"/>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chemeClr val="dk2"/>
                  </a:solidFill>
                  <a:latin typeface="Roboto"/>
                  <a:ea typeface="Roboto"/>
                  <a:cs typeface="Roboto"/>
                  <a:sym typeface="Roboto"/>
                </a:rPr>
                <a:t>(for example: condoms,    spermicide, or withdrawal)</a:t>
              </a:r>
              <a:endParaRPr sz="800">
                <a:solidFill>
                  <a:schemeClr val="dk2"/>
                </a:solidFill>
                <a:latin typeface="Roboto"/>
                <a:ea typeface="Roboto"/>
                <a:cs typeface="Roboto"/>
                <a:sym typeface="Roboto"/>
              </a:endParaRPr>
            </a:p>
            <a:p>
              <a:pPr indent="0" lvl="0" marL="0" rtl="0" algn="ctr">
                <a:lnSpc>
                  <a:spcPct val="115000"/>
                </a:lnSpc>
                <a:spcBef>
                  <a:spcPts val="1600"/>
                </a:spcBef>
                <a:spcAft>
                  <a:spcPts val="0"/>
                </a:spcAft>
                <a:buNone/>
              </a:pPr>
              <a:r>
                <a:rPr b="1" lang="en" sz="1300">
                  <a:solidFill>
                    <a:schemeClr val="dk2"/>
                  </a:solidFill>
                  <a:latin typeface="Roboto"/>
                  <a:ea typeface="Roboto"/>
                  <a:cs typeface="Roboto"/>
                  <a:sym typeface="Roboto"/>
                </a:rPr>
                <a:t>Less Effective</a:t>
              </a:r>
              <a:endParaRPr b="1" sz="13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b="1" sz="1100">
                <a:solidFill>
                  <a:srgbClr val="FFFFFF"/>
                </a:solidFill>
                <a:latin typeface="Roboto"/>
                <a:ea typeface="Roboto"/>
                <a:cs typeface="Roboto"/>
                <a:sym typeface="Roboto"/>
              </a:endParaRPr>
            </a:p>
          </p:txBody>
        </p:sp>
      </p:grpSp>
      <p:sp>
        <p:nvSpPr>
          <p:cNvPr id="175" name="Google Shape;175;p17"/>
          <p:cNvSpPr txBox="1"/>
          <p:nvPr/>
        </p:nvSpPr>
        <p:spPr>
          <a:xfrm>
            <a:off x="1885425" y="284513"/>
            <a:ext cx="2619300" cy="4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0000"/>
                </a:solidFill>
                <a:latin typeface="Calibri"/>
                <a:ea typeface="Calibri"/>
                <a:cs typeface="Calibri"/>
                <a:sym typeface="Calibri"/>
              </a:rPr>
              <a:t>Classifying Contraceptives</a:t>
            </a:r>
            <a:endParaRPr b="1">
              <a:solidFill>
                <a:srgbClr val="CC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430550" y="291125"/>
            <a:ext cx="43938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Demographic Differences </a:t>
            </a:r>
            <a:endParaRPr/>
          </a:p>
        </p:txBody>
      </p:sp>
      <p:sp>
        <p:nvSpPr>
          <p:cNvPr id="181" name="Google Shape;181;p18"/>
          <p:cNvSpPr txBox="1"/>
          <p:nvPr>
            <p:ph idx="1" type="body"/>
          </p:nvPr>
        </p:nvSpPr>
        <p:spPr>
          <a:xfrm>
            <a:off x="450300" y="3796700"/>
            <a:ext cx="8405700" cy="104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rgbClr val="222222"/>
                </a:solidFill>
              </a:rPr>
              <a:t>*</a:t>
            </a:r>
            <a:r>
              <a:rPr lang="en" sz="1200">
                <a:solidFill>
                  <a:srgbClr val="222222"/>
                </a:solidFill>
                <a:latin typeface="Calibri"/>
                <a:ea typeface="Calibri"/>
                <a:cs typeface="Calibri"/>
                <a:sym typeface="Calibri"/>
              </a:rPr>
              <a:t>Significant differences between the LRU and NRU states on age (</a:t>
            </a:r>
            <a:r>
              <a:rPr lang="en" sz="1200">
                <a:solidFill>
                  <a:srgbClr val="222222"/>
                </a:solidFill>
              </a:rPr>
              <a:t>LRU </a:t>
            </a:r>
            <a:r>
              <a:rPr lang="en" sz="1200">
                <a:solidFill>
                  <a:srgbClr val="222222"/>
                </a:solidFill>
                <a:latin typeface="Calibri"/>
                <a:ea typeface="Calibri"/>
                <a:cs typeface="Calibri"/>
                <a:sym typeface="Calibri"/>
              </a:rPr>
              <a:t>SD 8.0 years) </a:t>
            </a:r>
            <a:r>
              <a:rPr lang="en" sz="1200">
                <a:solidFill>
                  <a:srgbClr val="222222"/>
                </a:solidFill>
              </a:rPr>
              <a:t>(NRU </a:t>
            </a:r>
            <a:r>
              <a:rPr lang="en" sz="1200">
                <a:solidFill>
                  <a:srgbClr val="222222"/>
                </a:solidFill>
                <a:latin typeface="Calibri"/>
                <a:ea typeface="Calibri"/>
                <a:cs typeface="Calibri"/>
                <a:sym typeface="Calibri"/>
              </a:rPr>
              <a:t>SD 8.4 years); significant at p &lt;0.01</a:t>
            </a:r>
            <a:endParaRPr sz="1200">
              <a:solidFill>
                <a:srgbClr val="222222"/>
              </a:solidFill>
              <a:latin typeface="Calibri"/>
              <a:ea typeface="Calibri"/>
              <a:cs typeface="Calibri"/>
              <a:sym typeface="Calibri"/>
            </a:endParaRPr>
          </a:p>
          <a:p>
            <a:pPr indent="0" lvl="0" marL="0" rtl="0" algn="l">
              <a:spcBef>
                <a:spcPts val="0"/>
              </a:spcBef>
              <a:spcAft>
                <a:spcPts val="0"/>
              </a:spcAft>
              <a:buNone/>
            </a:pPr>
            <a:r>
              <a:rPr lang="en" sz="1200">
                <a:solidFill>
                  <a:srgbClr val="222222"/>
                </a:solidFill>
              </a:rPr>
              <a:t>**</a:t>
            </a:r>
            <a:r>
              <a:rPr lang="en" sz="1200">
                <a:solidFill>
                  <a:srgbClr val="222222"/>
                </a:solidFill>
                <a:latin typeface="Calibri"/>
                <a:ea typeface="Calibri"/>
                <a:cs typeface="Calibri"/>
                <a:sym typeface="Calibri"/>
              </a:rPr>
              <a:t>Significant differences in racial and ethnic makeup, with NRU states having a larger sample who identified as Black (20.2% compared to 8.9% in LRU states, significant at p &lt;0.001). </a:t>
            </a:r>
            <a:endParaRPr sz="1200">
              <a:solidFill>
                <a:srgbClr val="222222"/>
              </a:solidFill>
              <a:latin typeface="Calibri"/>
              <a:ea typeface="Calibri"/>
              <a:cs typeface="Calibri"/>
              <a:sym typeface="Calibri"/>
            </a:endParaRPr>
          </a:p>
          <a:p>
            <a:pPr indent="0" lvl="0" marL="0" rtl="0" algn="l">
              <a:spcBef>
                <a:spcPts val="0"/>
              </a:spcBef>
              <a:spcAft>
                <a:spcPts val="0"/>
              </a:spcAft>
              <a:buNone/>
            </a:pPr>
            <a:r>
              <a:rPr lang="en" sz="1200">
                <a:solidFill>
                  <a:srgbClr val="222222"/>
                </a:solidFill>
              </a:rPr>
              <a:t>***LRU states had 453 individuals of unknown or unreported race and NRU states had 56 </a:t>
            </a:r>
            <a:r>
              <a:rPr lang="en" sz="1200">
                <a:solidFill>
                  <a:srgbClr val="222222"/>
                </a:solidFill>
              </a:rPr>
              <a:t>individuals of unknown or unreported race </a:t>
            </a:r>
            <a:endParaRPr sz="1200">
              <a:solidFill>
                <a:srgbClr val="222222"/>
              </a:solidFill>
            </a:endParaRPr>
          </a:p>
        </p:txBody>
      </p:sp>
      <p:cxnSp>
        <p:nvCxnSpPr>
          <p:cNvPr id="182" name="Google Shape;182;p18"/>
          <p:cNvCxnSpPr>
            <a:stCxn id="183" idx="2"/>
            <a:endCxn id="184" idx="0"/>
          </p:cNvCxnSpPr>
          <p:nvPr/>
        </p:nvCxnSpPr>
        <p:spPr>
          <a:xfrm flipH="1" rot="-5400000">
            <a:off x="5497050" y="434813"/>
            <a:ext cx="198000" cy="2048100"/>
          </a:xfrm>
          <a:prstGeom prst="bentConnector3">
            <a:avLst>
              <a:gd fmla="val 49965" name="adj1"/>
            </a:avLst>
          </a:prstGeom>
          <a:noFill/>
          <a:ln cap="flat" cmpd="sng" w="9525">
            <a:solidFill>
              <a:srgbClr val="C2C2C2"/>
            </a:solidFill>
            <a:prstDash val="solid"/>
            <a:miter lim="8000"/>
            <a:headEnd len="sm" w="sm" type="none"/>
            <a:tailEnd len="sm" w="sm" type="none"/>
          </a:ln>
        </p:spPr>
      </p:cxnSp>
      <p:cxnSp>
        <p:nvCxnSpPr>
          <p:cNvPr id="185" name="Google Shape;185;p18"/>
          <p:cNvCxnSpPr>
            <a:stCxn id="186" idx="0"/>
            <a:endCxn id="183" idx="2"/>
          </p:cNvCxnSpPr>
          <p:nvPr/>
        </p:nvCxnSpPr>
        <p:spPr>
          <a:xfrm rot="-5400000">
            <a:off x="3328700" y="314375"/>
            <a:ext cx="198000" cy="2288700"/>
          </a:xfrm>
          <a:prstGeom prst="bentConnector3">
            <a:avLst>
              <a:gd fmla="val 49965" name="adj1"/>
            </a:avLst>
          </a:prstGeom>
          <a:noFill/>
          <a:ln cap="flat" cmpd="sng" w="9525">
            <a:solidFill>
              <a:srgbClr val="C2C2C2"/>
            </a:solidFill>
            <a:prstDash val="solid"/>
            <a:miter lim="8000"/>
            <a:headEnd len="sm" w="sm" type="none"/>
            <a:tailEnd len="sm" w="sm" type="none"/>
          </a:ln>
        </p:spPr>
      </p:cxnSp>
      <p:cxnSp>
        <p:nvCxnSpPr>
          <p:cNvPr id="187" name="Google Shape;187;p18"/>
          <p:cNvCxnSpPr>
            <a:stCxn id="186" idx="2"/>
            <a:endCxn id="188" idx="0"/>
          </p:cNvCxnSpPr>
          <p:nvPr/>
        </p:nvCxnSpPr>
        <p:spPr>
          <a:xfrm flipH="1" rot="-5400000">
            <a:off x="1901000" y="2382575"/>
            <a:ext cx="910200" cy="145500"/>
          </a:xfrm>
          <a:prstGeom prst="bentConnector3">
            <a:avLst>
              <a:gd fmla="val 49992" name="adj1"/>
            </a:avLst>
          </a:prstGeom>
          <a:noFill/>
          <a:ln cap="flat" cmpd="sng" w="9525">
            <a:solidFill>
              <a:srgbClr val="C2C2C2"/>
            </a:solidFill>
            <a:prstDash val="solid"/>
            <a:miter lim="8000"/>
            <a:headEnd len="sm" w="sm" type="none"/>
            <a:tailEnd len="sm" w="sm" type="none"/>
          </a:ln>
        </p:spPr>
      </p:cxnSp>
      <p:cxnSp>
        <p:nvCxnSpPr>
          <p:cNvPr id="189" name="Google Shape;189;p18"/>
          <p:cNvCxnSpPr>
            <a:stCxn id="190" idx="0"/>
            <a:endCxn id="186" idx="2"/>
          </p:cNvCxnSpPr>
          <p:nvPr/>
        </p:nvCxnSpPr>
        <p:spPr>
          <a:xfrm rot="-5400000">
            <a:off x="1585094" y="1599223"/>
            <a:ext cx="297300" cy="1099500"/>
          </a:xfrm>
          <a:prstGeom prst="bentConnector3">
            <a:avLst>
              <a:gd fmla="val 50016" name="adj1"/>
            </a:avLst>
          </a:prstGeom>
          <a:noFill/>
          <a:ln cap="flat" cmpd="sng" w="9525">
            <a:solidFill>
              <a:srgbClr val="C2C2C2"/>
            </a:solidFill>
            <a:prstDash val="solid"/>
            <a:miter lim="8000"/>
            <a:headEnd len="sm" w="sm" type="none"/>
            <a:tailEnd len="sm" w="sm" type="none"/>
          </a:ln>
        </p:spPr>
      </p:cxnSp>
      <p:cxnSp>
        <p:nvCxnSpPr>
          <p:cNvPr id="191" name="Google Shape;191;p18"/>
          <p:cNvCxnSpPr>
            <a:stCxn id="184" idx="2"/>
            <a:endCxn id="192" idx="0"/>
          </p:cNvCxnSpPr>
          <p:nvPr/>
        </p:nvCxnSpPr>
        <p:spPr>
          <a:xfrm flipH="1" rot="-5400000">
            <a:off x="6256688" y="2363525"/>
            <a:ext cx="908400" cy="181800"/>
          </a:xfrm>
          <a:prstGeom prst="bentConnector3">
            <a:avLst>
              <a:gd fmla="val 49992" name="adj1"/>
            </a:avLst>
          </a:prstGeom>
          <a:noFill/>
          <a:ln cap="flat" cmpd="sng" w="9525">
            <a:solidFill>
              <a:srgbClr val="C2C2C2"/>
            </a:solidFill>
            <a:prstDash val="solid"/>
            <a:miter lim="8000"/>
            <a:headEnd len="sm" w="sm" type="none"/>
            <a:tailEnd len="sm" w="sm" type="none"/>
          </a:ln>
        </p:spPr>
      </p:cxnSp>
      <p:cxnSp>
        <p:nvCxnSpPr>
          <p:cNvPr id="193" name="Google Shape;193;p18"/>
          <p:cNvCxnSpPr>
            <a:stCxn id="194" idx="0"/>
            <a:endCxn id="184" idx="2"/>
          </p:cNvCxnSpPr>
          <p:nvPr/>
        </p:nvCxnSpPr>
        <p:spPr>
          <a:xfrm flipH="1" rot="5400000">
            <a:off x="6984850" y="1635310"/>
            <a:ext cx="277500" cy="1007100"/>
          </a:xfrm>
          <a:prstGeom prst="bentConnector3">
            <a:avLst>
              <a:gd fmla="val 49979" name="adj1"/>
            </a:avLst>
          </a:prstGeom>
          <a:noFill/>
          <a:ln cap="flat" cmpd="sng" w="9525">
            <a:solidFill>
              <a:srgbClr val="C2C2C2"/>
            </a:solidFill>
            <a:prstDash val="solid"/>
            <a:miter lim="8000"/>
            <a:headEnd len="sm" w="sm" type="none"/>
            <a:tailEnd len="sm" w="sm" type="none"/>
          </a:ln>
        </p:spPr>
      </p:cxnSp>
      <p:sp>
        <p:nvSpPr>
          <p:cNvPr id="183" name="Google Shape;183;p18"/>
          <p:cNvSpPr txBox="1"/>
          <p:nvPr/>
        </p:nvSpPr>
        <p:spPr>
          <a:xfrm>
            <a:off x="3802950" y="917363"/>
            <a:ext cx="1538100" cy="442500"/>
          </a:xfrm>
          <a:prstGeom prst="rect">
            <a:avLst/>
          </a:prstGeom>
          <a:solidFill>
            <a:srgbClr val="155B54"/>
          </a:solidFill>
          <a:ln cap="flat" cmpd="sng" w="19050">
            <a:solidFill>
              <a:srgbClr val="155B54"/>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N = 5555</a:t>
            </a:r>
            <a:endParaRPr>
              <a:solidFill>
                <a:srgbClr val="FFFFFF"/>
              </a:solidFill>
              <a:latin typeface="Roboto"/>
              <a:ea typeface="Roboto"/>
              <a:cs typeface="Roboto"/>
              <a:sym typeface="Roboto"/>
            </a:endParaRPr>
          </a:p>
        </p:txBody>
      </p:sp>
      <p:sp>
        <p:nvSpPr>
          <p:cNvPr id="186" name="Google Shape;186;p18"/>
          <p:cNvSpPr txBox="1"/>
          <p:nvPr/>
        </p:nvSpPr>
        <p:spPr>
          <a:xfrm>
            <a:off x="1514300" y="1557725"/>
            <a:ext cx="1538100" cy="442500"/>
          </a:xfrm>
          <a:prstGeom prst="rect">
            <a:avLst/>
          </a:prstGeom>
          <a:solidFill>
            <a:srgbClr val="1D7E74"/>
          </a:solidFill>
          <a:ln cap="flat" cmpd="sng" w="19050">
            <a:solidFill>
              <a:srgbClr val="1D7E74"/>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LRU N = 4037</a:t>
            </a:r>
            <a:endParaRPr>
              <a:solidFill>
                <a:srgbClr val="FFFFFF"/>
              </a:solidFill>
              <a:latin typeface="Roboto"/>
              <a:ea typeface="Roboto"/>
              <a:cs typeface="Roboto"/>
              <a:sym typeface="Roboto"/>
            </a:endParaRPr>
          </a:p>
        </p:txBody>
      </p:sp>
      <p:sp>
        <p:nvSpPr>
          <p:cNvPr id="184" name="Google Shape;184;p18"/>
          <p:cNvSpPr txBox="1"/>
          <p:nvPr/>
        </p:nvSpPr>
        <p:spPr>
          <a:xfrm>
            <a:off x="5850938" y="1557725"/>
            <a:ext cx="1538100" cy="442500"/>
          </a:xfrm>
          <a:prstGeom prst="rect">
            <a:avLst/>
          </a:prstGeom>
          <a:solidFill>
            <a:srgbClr val="1D7E74"/>
          </a:solidFill>
          <a:ln cap="flat" cmpd="sng" w="19050">
            <a:solidFill>
              <a:srgbClr val="1D7E74"/>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NRU N = 1516</a:t>
            </a:r>
            <a:endParaRPr>
              <a:solidFill>
                <a:srgbClr val="FFFFFF"/>
              </a:solidFill>
              <a:latin typeface="Roboto"/>
              <a:ea typeface="Roboto"/>
              <a:cs typeface="Roboto"/>
              <a:sym typeface="Roboto"/>
            </a:endParaRPr>
          </a:p>
        </p:txBody>
      </p:sp>
      <p:sp>
        <p:nvSpPr>
          <p:cNvPr id="192" name="Google Shape;192;p18"/>
          <p:cNvSpPr txBox="1"/>
          <p:nvPr/>
        </p:nvSpPr>
        <p:spPr>
          <a:xfrm>
            <a:off x="4803725" y="2908475"/>
            <a:ext cx="3996300" cy="626100"/>
          </a:xfrm>
          <a:prstGeom prst="rect">
            <a:avLst/>
          </a:prstGeom>
          <a:solidFill>
            <a:srgbClr val="249C90"/>
          </a:solidFill>
          <a:ln cap="flat" cmpd="sng" w="19050">
            <a:solidFill>
              <a:srgbClr val="249C9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Roboto"/>
                <a:ea typeface="Roboto"/>
                <a:cs typeface="Roboto"/>
                <a:sym typeface="Roboto"/>
              </a:rPr>
              <a:t>White Non-Hispanic 68.6%	              Multiracial Hispanic 1.5%</a:t>
            </a:r>
            <a:endParaRPr b="1" sz="1000">
              <a:solidFill>
                <a:schemeClr val="dk1"/>
              </a:solidFill>
              <a:latin typeface="Roboto"/>
              <a:ea typeface="Roboto"/>
              <a:cs typeface="Roboto"/>
              <a:sym typeface="Roboto"/>
            </a:endParaRPr>
          </a:p>
          <a:p>
            <a:pPr indent="0" lvl="0" marL="0" rtl="0" algn="l">
              <a:spcBef>
                <a:spcPts val="0"/>
              </a:spcBef>
              <a:spcAft>
                <a:spcPts val="0"/>
              </a:spcAft>
              <a:buNone/>
            </a:pPr>
            <a:r>
              <a:rPr b="1" lang="en" sz="1000">
                <a:solidFill>
                  <a:schemeClr val="dk1"/>
                </a:solidFill>
                <a:latin typeface="Roboto"/>
                <a:ea typeface="Roboto"/>
                <a:cs typeface="Roboto"/>
                <a:sym typeface="Roboto"/>
              </a:rPr>
              <a:t>Multiracial Non-Hispanic 7.1%                 White Hispanic 2.3%</a:t>
            </a:r>
            <a:endParaRPr b="1" sz="1000">
              <a:solidFill>
                <a:schemeClr val="dk1"/>
              </a:solidFill>
              <a:latin typeface="Roboto"/>
              <a:ea typeface="Roboto"/>
              <a:cs typeface="Roboto"/>
              <a:sym typeface="Roboto"/>
            </a:endParaRPr>
          </a:p>
          <a:p>
            <a:pPr indent="0" lvl="0" marL="0" rtl="0" algn="l">
              <a:spcBef>
                <a:spcPts val="0"/>
              </a:spcBef>
              <a:spcAft>
                <a:spcPts val="0"/>
              </a:spcAft>
              <a:buNone/>
            </a:pPr>
            <a:r>
              <a:rPr b="1" lang="en" sz="1000">
                <a:solidFill>
                  <a:schemeClr val="dk1"/>
                </a:solidFill>
                <a:latin typeface="Roboto"/>
                <a:ea typeface="Roboto"/>
                <a:cs typeface="Roboto"/>
                <a:sym typeface="Roboto"/>
              </a:rPr>
              <a:t>Black 20.2%			              AI/AN 2.0%</a:t>
            </a:r>
            <a:endParaRPr sz="1000">
              <a:solidFill>
                <a:srgbClr val="FFFFFF"/>
              </a:solidFill>
              <a:latin typeface="Roboto"/>
              <a:ea typeface="Roboto"/>
              <a:cs typeface="Roboto"/>
              <a:sym typeface="Roboto"/>
            </a:endParaRPr>
          </a:p>
        </p:txBody>
      </p:sp>
      <p:sp>
        <p:nvSpPr>
          <p:cNvPr id="194" name="Google Shape;194;p18"/>
          <p:cNvSpPr txBox="1"/>
          <p:nvPr/>
        </p:nvSpPr>
        <p:spPr>
          <a:xfrm>
            <a:off x="7050700" y="2277610"/>
            <a:ext cx="1152900" cy="352319"/>
          </a:xfrm>
          <a:prstGeom prst="rect">
            <a:avLst/>
          </a:prstGeom>
          <a:solidFill>
            <a:srgbClr val="249C90"/>
          </a:solidFill>
          <a:ln cap="flat" cmpd="sng" w="19050">
            <a:solidFill>
              <a:srgbClr val="249C9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Mean age = 30.4 </a:t>
            </a:r>
            <a:endParaRPr sz="1000">
              <a:solidFill>
                <a:srgbClr val="FFFFFF"/>
              </a:solidFill>
              <a:latin typeface="Roboto"/>
              <a:ea typeface="Roboto"/>
              <a:cs typeface="Roboto"/>
              <a:sym typeface="Roboto"/>
            </a:endParaRPr>
          </a:p>
        </p:txBody>
      </p:sp>
      <p:sp>
        <p:nvSpPr>
          <p:cNvPr id="188" name="Google Shape;188;p18"/>
          <p:cNvSpPr txBox="1"/>
          <p:nvPr/>
        </p:nvSpPr>
        <p:spPr>
          <a:xfrm>
            <a:off x="430550" y="2910276"/>
            <a:ext cx="3996300" cy="626100"/>
          </a:xfrm>
          <a:prstGeom prst="rect">
            <a:avLst/>
          </a:prstGeom>
          <a:solidFill>
            <a:srgbClr val="249C90"/>
          </a:solidFill>
          <a:ln cap="flat" cmpd="sng" w="19050">
            <a:solidFill>
              <a:srgbClr val="249C9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Roboto"/>
                <a:ea typeface="Roboto"/>
                <a:cs typeface="Roboto"/>
                <a:sym typeface="Roboto"/>
              </a:rPr>
              <a:t>White Non-Hispanic 73.2% 		Multiracial Hispanic 3.3%</a:t>
            </a:r>
            <a:endParaRPr b="1" sz="1000">
              <a:solidFill>
                <a:srgbClr val="FFFFFF"/>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latin typeface="Roboto"/>
                <a:ea typeface="Roboto"/>
                <a:cs typeface="Roboto"/>
                <a:sym typeface="Roboto"/>
              </a:rPr>
              <a:t>Multiracial Non-Hispanic 10.2% 	White Hispanic 2.3%</a:t>
            </a:r>
            <a:endParaRPr b="1" sz="1000">
              <a:solidFill>
                <a:srgbClr val="FFFFFF"/>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latin typeface="Roboto"/>
                <a:ea typeface="Roboto"/>
                <a:cs typeface="Roboto"/>
                <a:sym typeface="Roboto"/>
              </a:rPr>
              <a:t>Black 8.9%				AI/AN 2.1%</a:t>
            </a:r>
            <a:endParaRPr b="1" sz="1000">
              <a:solidFill>
                <a:srgbClr val="FFFFFF"/>
              </a:solidFill>
              <a:latin typeface="Roboto"/>
              <a:ea typeface="Roboto"/>
              <a:cs typeface="Roboto"/>
              <a:sym typeface="Roboto"/>
            </a:endParaRPr>
          </a:p>
        </p:txBody>
      </p:sp>
      <p:sp>
        <p:nvSpPr>
          <p:cNvPr id="190" name="Google Shape;190;p18"/>
          <p:cNvSpPr txBox="1"/>
          <p:nvPr/>
        </p:nvSpPr>
        <p:spPr>
          <a:xfrm>
            <a:off x="650196" y="2297623"/>
            <a:ext cx="1067595" cy="352319"/>
          </a:xfrm>
          <a:prstGeom prst="rect">
            <a:avLst/>
          </a:prstGeom>
          <a:solidFill>
            <a:srgbClr val="249C90"/>
          </a:solidFill>
          <a:ln cap="flat" cmpd="sng" w="19050">
            <a:solidFill>
              <a:srgbClr val="249C9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Mean age = 31</a:t>
            </a:r>
            <a:endParaRPr sz="10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9"/>
          <p:cNvSpPr txBox="1"/>
          <p:nvPr>
            <p:ph type="title"/>
          </p:nvPr>
        </p:nvSpPr>
        <p:spPr>
          <a:xfrm>
            <a:off x="819150" y="218125"/>
            <a:ext cx="7505700" cy="140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 Patterns in LRU vs NRU States</a:t>
            </a:r>
            <a:endParaRPr/>
          </a:p>
        </p:txBody>
      </p:sp>
      <p:sp>
        <p:nvSpPr>
          <p:cNvPr id="200" name="Google Shape;200;p19"/>
          <p:cNvSpPr txBox="1"/>
          <p:nvPr/>
        </p:nvSpPr>
        <p:spPr>
          <a:xfrm>
            <a:off x="5710625" y="4825025"/>
            <a:ext cx="523500" cy="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1" name="Google Shape;201;p19"/>
          <p:cNvSpPr txBox="1"/>
          <p:nvPr/>
        </p:nvSpPr>
        <p:spPr>
          <a:xfrm>
            <a:off x="7959650" y="4267800"/>
            <a:ext cx="121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02" name="Google Shape;202;p19"/>
          <p:cNvPicPr preferRelativeResize="0"/>
          <p:nvPr/>
        </p:nvPicPr>
        <p:blipFill>
          <a:blip r:embed="rId3">
            <a:alphaModFix/>
          </a:blip>
          <a:stretch>
            <a:fillRect/>
          </a:stretch>
        </p:blipFill>
        <p:spPr>
          <a:xfrm>
            <a:off x="216275" y="710775"/>
            <a:ext cx="8706201" cy="4205750"/>
          </a:xfrm>
          <a:prstGeom prst="rect">
            <a:avLst/>
          </a:prstGeom>
          <a:noFill/>
          <a:ln>
            <a:noFill/>
          </a:ln>
        </p:spPr>
      </p:pic>
      <p:sp>
        <p:nvSpPr>
          <p:cNvPr id="203" name="Google Shape;203;p19"/>
          <p:cNvSpPr txBox="1"/>
          <p:nvPr/>
        </p:nvSpPr>
        <p:spPr>
          <a:xfrm>
            <a:off x="339650" y="4569475"/>
            <a:ext cx="250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rgbClr val="CCCCCC"/>
                </a:solidFill>
                <a:latin typeface="Calibri"/>
                <a:ea typeface="Calibri"/>
                <a:cs typeface="Calibri"/>
                <a:sym typeface="Calibri"/>
              </a:rPr>
              <a:t>Made with SankeyDiagram.net</a:t>
            </a:r>
            <a:endParaRPr i="1">
              <a:solidFill>
                <a:srgbClr val="CCCCCC"/>
              </a:solidFill>
              <a:latin typeface="Calibri"/>
              <a:ea typeface="Calibri"/>
              <a:cs typeface="Calibri"/>
              <a:sym typeface="Calibri"/>
            </a:endParaRPr>
          </a:p>
        </p:txBody>
      </p:sp>
      <p:sp>
        <p:nvSpPr>
          <p:cNvPr id="204" name="Google Shape;204;p19"/>
          <p:cNvSpPr txBox="1"/>
          <p:nvPr/>
        </p:nvSpPr>
        <p:spPr>
          <a:xfrm>
            <a:off x="10948525" y="4837375"/>
            <a:ext cx="916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5" name="Google Shape;205;p19"/>
          <p:cNvSpPr txBox="1"/>
          <p:nvPr/>
        </p:nvSpPr>
        <p:spPr>
          <a:xfrm>
            <a:off x="6303200" y="4070150"/>
            <a:ext cx="30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F0000"/>
                </a:solidFill>
                <a:latin typeface="Calibri"/>
                <a:ea typeface="Calibri"/>
                <a:cs typeface="Calibri"/>
                <a:sym typeface="Calibri"/>
              </a:rPr>
              <a:t>*</a:t>
            </a:r>
            <a:endParaRPr sz="2400">
              <a:solidFill>
                <a:srgbClr val="FF0000"/>
              </a:solidFill>
              <a:latin typeface="Calibri"/>
              <a:ea typeface="Calibri"/>
              <a:cs typeface="Calibri"/>
              <a:sym typeface="Calibri"/>
            </a:endParaRPr>
          </a:p>
        </p:txBody>
      </p:sp>
      <p:sp>
        <p:nvSpPr>
          <p:cNvPr id="206" name="Google Shape;206;p19"/>
          <p:cNvSpPr txBox="1"/>
          <p:nvPr/>
        </p:nvSpPr>
        <p:spPr>
          <a:xfrm>
            <a:off x="7959650" y="4070150"/>
            <a:ext cx="67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F0000"/>
                </a:solidFill>
                <a:latin typeface="Calibri"/>
                <a:ea typeface="Calibri"/>
                <a:cs typeface="Calibri"/>
                <a:sym typeface="Calibri"/>
              </a:rPr>
              <a:t>*</a:t>
            </a:r>
            <a:endParaRPr sz="2400">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nvSpPr>
        <p:spPr>
          <a:xfrm>
            <a:off x="378975" y="519875"/>
            <a:ext cx="8619300" cy="229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2400">
                <a:solidFill>
                  <a:srgbClr val="155B54"/>
                </a:solidFill>
                <a:latin typeface="Nunito Medium"/>
                <a:ea typeface="Nunito Medium"/>
                <a:cs typeface="Nunito Medium"/>
                <a:sym typeface="Nunito Medium"/>
              </a:rPr>
              <a:t>There were no significant differences between state categories in: </a:t>
            </a:r>
            <a:r>
              <a:rPr lang="en" sz="2400">
                <a:solidFill>
                  <a:srgbClr val="155B54"/>
                </a:solidFill>
                <a:latin typeface="Nunito Medium"/>
                <a:ea typeface="Nunito Medium"/>
                <a:cs typeface="Nunito Medium"/>
                <a:sym typeface="Nunito Medium"/>
              </a:rPr>
              <a:t> </a:t>
            </a:r>
            <a:endParaRPr sz="2400">
              <a:solidFill>
                <a:srgbClr val="155B54"/>
              </a:solidFill>
              <a:latin typeface="Nunito Medium"/>
              <a:ea typeface="Nunito Medium"/>
              <a:cs typeface="Nunito Medium"/>
              <a:sym typeface="Nunito Medium"/>
            </a:endParaRPr>
          </a:p>
        </p:txBody>
      </p:sp>
      <p:sp>
        <p:nvSpPr>
          <p:cNvPr id="212" name="Google Shape;212;p20"/>
          <p:cNvSpPr/>
          <p:nvPr/>
        </p:nvSpPr>
        <p:spPr>
          <a:xfrm>
            <a:off x="1163422" y="3757868"/>
            <a:ext cx="5639100" cy="731700"/>
          </a:xfrm>
          <a:prstGeom prst="rect">
            <a:avLst/>
          </a:prstGeom>
          <a:solidFill>
            <a:srgbClr val="155B5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nvGrpSpPr>
          <p:cNvPr id="213" name="Google Shape;213;p20"/>
          <p:cNvGrpSpPr/>
          <p:nvPr/>
        </p:nvGrpSpPr>
        <p:grpSpPr>
          <a:xfrm>
            <a:off x="1513324" y="2800350"/>
            <a:ext cx="6141613" cy="1488675"/>
            <a:chOff x="2275324" y="2571750"/>
            <a:chExt cx="6141613" cy="1488675"/>
          </a:xfrm>
        </p:grpSpPr>
        <p:sp>
          <p:nvSpPr>
            <p:cNvPr id="214" name="Google Shape;214;p20"/>
            <p:cNvSpPr/>
            <p:nvPr/>
          </p:nvSpPr>
          <p:spPr>
            <a:xfrm>
              <a:off x="3556637" y="2571750"/>
              <a:ext cx="4860300" cy="731700"/>
            </a:xfrm>
            <a:prstGeom prst="rect">
              <a:avLst/>
            </a:prstGeom>
            <a:solidFill>
              <a:srgbClr val="1B786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0"/>
            <p:cNvSpPr txBox="1"/>
            <p:nvPr/>
          </p:nvSpPr>
          <p:spPr>
            <a:xfrm>
              <a:off x="2275324" y="3729825"/>
              <a:ext cx="47118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 sz="1500">
                  <a:solidFill>
                    <a:srgbClr val="FFFFFF"/>
                  </a:solidFill>
                  <a:latin typeface="Roboto"/>
                  <a:ea typeface="Roboto"/>
                  <a:cs typeface="Roboto"/>
                  <a:sym typeface="Roboto"/>
                </a:rPr>
                <a:t>Rates of </a:t>
              </a:r>
              <a:r>
                <a:rPr b="1" i="1" lang="en" sz="1500">
                  <a:solidFill>
                    <a:srgbClr val="FFFFFF"/>
                  </a:solidFill>
                  <a:latin typeface="Roboto"/>
                  <a:ea typeface="Roboto"/>
                  <a:cs typeface="Roboto"/>
                  <a:sym typeface="Roboto"/>
                </a:rPr>
                <a:t>risky</a:t>
              </a:r>
              <a:r>
                <a:rPr b="1" lang="en" sz="1500">
                  <a:solidFill>
                    <a:srgbClr val="FFFFFF"/>
                  </a:solidFill>
                  <a:latin typeface="Roboto"/>
                  <a:ea typeface="Roboto"/>
                  <a:cs typeface="Roboto"/>
                  <a:sym typeface="Roboto"/>
                </a:rPr>
                <a:t> alcohol use (i.e. USAUDIT score &gt;6)</a:t>
              </a:r>
              <a:endParaRPr b="1" sz="1500">
                <a:solidFill>
                  <a:srgbClr val="FFFFFF"/>
                </a:solidFill>
                <a:latin typeface="Roboto"/>
                <a:ea typeface="Roboto"/>
                <a:cs typeface="Roboto"/>
                <a:sym typeface="Roboto"/>
              </a:endParaRPr>
            </a:p>
          </p:txBody>
        </p:sp>
      </p:grpSp>
      <p:grpSp>
        <p:nvGrpSpPr>
          <p:cNvPr id="216" name="Google Shape;216;p20"/>
          <p:cNvGrpSpPr/>
          <p:nvPr/>
        </p:nvGrpSpPr>
        <p:grpSpPr>
          <a:xfrm>
            <a:off x="3008025" y="1820075"/>
            <a:ext cx="5183568" cy="1538150"/>
            <a:chOff x="3275881" y="3065875"/>
            <a:chExt cx="4948041" cy="1538150"/>
          </a:xfrm>
        </p:grpSpPr>
        <p:sp>
          <p:nvSpPr>
            <p:cNvPr id="217" name="Google Shape;217;p20"/>
            <p:cNvSpPr/>
            <p:nvPr/>
          </p:nvSpPr>
          <p:spPr>
            <a:xfrm>
              <a:off x="4308621" y="3065875"/>
              <a:ext cx="3915300" cy="731700"/>
            </a:xfrm>
            <a:prstGeom prst="rect">
              <a:avLst/>
            </a:prstGeom>
            <a:solidFill>
              <a:srgbClr val="1D7E7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218" name="Google Shape;218;p20"/>
            <p:cNvSpPr txBox="1"/>
            <p:nvPr/>
          </p:nvSpPr>
          <p:spPr>
            <a:xfrm>
              <a:off x="3275881" y="4273425"/>
              <a:ext cx="43689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 sz="1500">
                  <a:solidFill>
                    <a:srgbClr val="FFFFFF"/>
                  </a:solidFill>
                  <a:latin typeface="Nunito"/>
                  <a:ea typeface="Nunito"/>
                  <a:cs typeface="Nunito"/>
                  <a:sym typeface="Nunito"/>
                </a:rPr>
                <a:t>Rates of </a:t>
              </a:r>
              <a:r>
                <a:rPr b="1" i="1" lang="en" sz="1500">
                  <a:solidFill>
                    <a:srgbClr val="FFFFFF"/>
                  </a:solidFill>
                  <a:latin typeface="Nunito"/>
                  <a:ea typeface="Nunito"/>
                  <a:cs typeface="Nunito"/>
                  <a:sym typeface="Nunito"/>
                </a:rPr>
                <a:t>any</a:t>
              </a:r>
              <a:r>
                <a:rPr b="1" lang="en" sz="1500">
                  <a:solidFill>
                    <a:srgbClr val="FFFFFF"/>
                  </a:solidFill>
                  <a:latin typeface="Nunito"/>
                  <a:ea typeface="Nunito"/>
                  <a:cs typeface="Nunito"/>
                  <a:sym typeface="Nunito"/>
                </a:rPr>
                <a:t> alcohol use (i.e. USAUDIT score &gt;0)</a:t>
              </a:r>
              <a:endParaRPr b="1" sz="1500">
                <a:solidFill>
                  <a:srgbClr val="FFFFFF"/>
                </a:solidFill>
                <a:latin typeface="Nunito"/>
                <a:ea typeface="Nunito"/>
                <a:cs typeface="Nunito"/>
                <a:sym typeface="Nunito"/>
              </a:endParaRPr>
            </a:p>
          </p:txBody>
        </p:sp>
      </p:grpSp>
      <p:sp>
        <p:nvSpPr>
          <p:cNvPr id="219" name="Google Shape;219;p20"/>
          <p:cNvSpPr txBox="1"/>
          <p:nvPr/>
        </p:nvSpPr>
        <p:spPr>
          <a:xfrm>
            <a:off x="4355082" y="1905743"/>
            <a:ext cx="5146500" cy="57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 sz="1500">
                <a:solidFill>
                  <a:srgbClr val="FFFFFF"/>
                </a:solidFill>
                <a:latin typeface="Nunito"/>
                <a:ea typeface="Nunito"/>
                <a:cs typeface="Nunito"/>
                <a:sym typeface="Nunito"/>
              </a:rPr>
              <a:t>Use of more effective contraception</a:t>
            </a:r>
            <a:endParaRPr b="1" sz="1500">
              <a:solidFill>
                <a:srgbClr val="FFFFFF"/>
              </a:solidFill>
              <a:latin typeface="Nunito"/>
              <a:ea typeface="Nunito"/>
              <a:cs typeface="Nunito"/>
              <a:sym typeface="Nunito"/>
            </a:endParaRPr>
          </a:p>
        </p:txBody>
      </p:sp>
      <p:sp>
        <p:nvSpPr>
          <p:cNvPr id="220" name="Google Shape;220;p20"/>
          <p:cNvSpPr txBox="1"/>
          <p:nvPr>
            <p:ph type="title"/>
          </p:nvPr>
        </p:nvSpPr>
        <p:spPr>
          <a:xfrm>
            <a:off x="540300" y="519868"/>
            <a:ext cx="7505700" cy="63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00"/>
              <a:t>Additional Findings</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672350" y="389100"/>
            <a:ext cx="52809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Discussion</a:t>
            </a:r>
            <a:endParaRPr sz="1244">
              <a:solidFill>
                <a:srgbClr val="FF00FF"/>
              </a:solidFill>
            </a:endParaRPr>
          </a:p>
        </p:txBody>
      </p:sp>
      <p:sp>
        <p:nvSpPr>
          <p:cNvPr id="226" name="Google Shape;226;p21"/>
          <p:cNvSpPr txBox="1"/>
          <p:nvPr>
            <p:ph idx="1" type="body"/>
          </p:nvPr>
        </p:nvSpPr>
        <p:spPr>
          <a:xfrm>
            <a:off x="4461875" y="1343700"/>
            <a:ext cx="3974700" cy="35379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222222"/>
              </a:buClr>
              <a:buSzPts val="1500"/>
              <a:buFont typeface="Calibri"/>
              <a:buChar char="❖"/>
            </a:pPr>
            <a:r>
              <a:rPr lang="en" sz="1500">
                <a:solidFill>
                  <a:srgbClr val="222222"/>
                </a:solidFill>
              </a:rPr>
              <a:t>Significantly higher </a:t>
            </a:r>
            <a:r>
              <a:rPr lang="en" sz="1500">
                <a:solidFill>
                  <a:srgbClr val="222222"/>
                </a:solidFill>
              </a:rPr>
              <a:t>prevalence</a:t>
            </a:r>
            <a:r>
              <a:rPr lang="en" sz="1500">
                <a:solidFill>
                  <a:srgbClr val="222222"/>
                </a:solidFill>
              </a:rPr>
              <a:t> of self-reported drug use in LRU states</a:t>
            </a:r>
            <a:endParaRPr sz="1500">
              <a:solidFill>
                <a:srgbClr val="222222"/>
              </a:solidFill>
            </a:endParaRPr>
          </a:p>
          <a:p>
            <a:pPr indent="-323850" lvl="1" marL="914400" rtl="0" algn="l">
              <a:spcBef>
                <a:spcPts val="0"/>
              </a:spcBef>
              <a:spcAft>
                <a:spcPts val="0"/>
              </a:spcAft>
              <a:buClr>
                <a:srgbClr val="222222"/>
              </a:buClr>
              <a:buSzPts val="1500"/>
              <a:buChar char="➢"/>
            </a:pPr>
            <a:r>
              <a:rPr lang="en" sz="1500">
                <a:solidFill>
                  <a:srgbClr val="222222"/>
                </a:solidFill>
              </a:rPr>
              <a:t>Social acceptance, sociopolitical climate &amp; legalization status as confounding variables </a:t>
            </a:r>
            <a:endParaRPr sz="1500">
              <a:solidFill>
                <a:srgbClr val="222222"/>
              </a:solidFill>
            </a:endParaRPr>
          </a:p>
          <a:p>
            <a:pPr indent="-323850" lvl="0" marL="457200" rtl="0" algn="l">
              <a:spcBef>
                <a:spcPts val="0"/>
              </a:spcBef>
              <a:spcAft>
                <a:spcPts val="0"/>
              </a:spcAft>
              <a:buClr>
                <a:srgbClr val="222222"/>
              </a:buClr>
              <a:buSzPts val="1500"/>
              <a:buChar char="❖"/>
            </a:pPr>
            <a:r>
              <a:rPr lang="en" sz="1500">
                <a:solidFill>
                  <a:srgbClr val="222222"/>
                </a:solidFill>
              </a:rPr>
              <a:t>Significant difference in cannabis-</a:t>
            </a:r>
            <a:r>
              <a:rPr b="1" lang="en" sz="1500">
                <a:solidFill>
                  <a:srgbClr val="222222"/>
                </a:solidFill>
              </a:rPr>
              <a:t>only</a:t>
            </a:r>
            <a:r>
              <a:rPr lang="en" sz="1500">
                <a:solidFill>
                  <a:srgbClr val="222222"/>
                </a:solidFill>
              </a:rPr>
              <a:t> use </a:t>
            </a:r>
            <a:endParaRPr sz="1500">
              <a:solidFill>
                <a:srgbClr val="222222"/>
              </a:solidFill>
            </a:endParaRPr>
          </a:p>
          <a:p>
            <a:pPr indent="-323850" lvl="1" marL="914400" rtl="0" algn="l">
              <a:spcBef>
                <a:spcPts val="0"/>
              </a:spcBef>
              <a:spcAft>
                <a:spcPts val="0"/>
              </a:spcAft>
              <a:buClr>
                <a:srgbClr val="222222"/>
              </a:buClr>
              <a:buSzPts val="1500"/>
              <a:buChar char="➢"/>
            </a:pPr>
            <a:r>
              <a:rPr lang="en" sz="1500">
                <a:solidFill>
                  <a:srgbClr val="222222"/>
                </a:solidFill>
              </a:rPr>
              <a:t>Indicates higher rates of other drug use in LRU states</a:t>
            </a:r>
            <a:endParaRPr sz="1500">
              <a:solidFill>
                <a:srgbClr val="222222"/>
              </a:solidFill>
            </a:endParaRPr>
          </a:p>
          <a:p>
            <a:pPr indent="-304800" lvl="0" marL="457200" rtl="0" algn="l">
              <a:spcBef>
                <a:spcPts val="0"/>
              </a:spcBef>
              <a:spcAft>
                <a:spcPts val="0"/>
              </a:spcAft>
              <a:buClr>
                <a:srgbClr val="222222"/>
              </a:buClr>
              <a:buSzPts val="1200"/>
              <a:buChar char="❖"/>
            </a:pPr>
            <a:r>
              <a:rPr lang="en" sz="1500">
                <a:solidFill>
                  <a:srgbClr val="222222"/>
                </a:solidFill>
              </a:rPr>
              <a:t>No significant difference in reported alcohol use</a:t>
            </a:r>
            <a:r>
              <a:rPr lang="en" sz="1200">
                <a:solidFill>
                  <a:srgbClr val="222222"/>
                </a:solidFill>
              </a:rPr>
              <a:t> </a:t>
            </a:r>
            <a:endParaRPr sz="1200">
              <a:solidFill>
                <a:srgbClr val="222222"/>
              </a:solidFill>
            </a:endParaRPr>
          </a:p>
          <a:p>
            <a:pPr indent="0" lvl="0" marL="914400" rtl="0" algn="l">
              <a:spcBef>
                <a:spcPts val="0"/>
              </a:spcBef>
              <a:spcAft>
                <a:spcPts val="0"/>
              </a:spcAft>
              <a:buNone/>
            </a:pPr>
            <a:r>
              <a:t/>
            </a:r>
            <a:endParaRPr sz="1200">
              <a:solidFill>
                <a:srgbClr val="222222"/>
              </a:solidFill>
            </a:endParaRPr>
          </a:p>
        </p:txBody>
      </p:sp>
      <p:sp>
        <p:nvSpPr>
          <p:cNvPr id="227" name="Google Shape;227;p21"/>
          <p:cNvSpPr/>
          <p:nvPr/>
        </p:nvSpPr>
        <p:spPr>
          <a:xfrm rot="-3113017">
            <a:off x="1986965" y="2219652"/>
            <a:ext cx="1205325" cy="1243546"/>
          </a:xfrm>
          <a:prstGeom prst="ellipse">
            <a:avLst/>
          </a:prstGeom>
          <a:solidFill>
            <a:srgbClr val="83E3D9"/>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nvGrpSpPr>
          <p:cNvPr id="228" name="Google Shape;228;p21"/>
          <p:cNvGrpSpPr/>
          <p:nvPr/>
        </p:nvGrpSpPr>
        <p:grpSpPr>
          <a:xfrm>
            <a:off x="927662" y="524849"/>
            <a:ext cx="3201357" cy="2830042"/>
            <a:chOff x="2857731" y="-71332"/>
            <a:chExt cx="3293577" cy="3222916"/>
          </a:xfrm>
        </p:grpSpPr>
        <p:sp>
          <p:nvSpPr>
            <p:cNvPr id="229" name="Google Shape;229;p21"/>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83E3D9"/>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1"/>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1D7E74"/>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1"/>
            <p:cNvSpPr txBox="1"/>
            <p:nvPr/>
          </p:nvSpPr>
          <p:spPr>
            <a:xfrm>
              <a:off x="3782825" y="1153125"/>
              <a:ext cx="15780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Stigma</a:t>
              </a:r>
              <a:endParaRPr b="1" sz="1500">
                <a:solidFill>
                  <a:srgbClr val="FFFFFF"/>
                </a:solidFill>
                <a:latin typeface="Roboto"/>
                <a:ea typeface="Roboto"/>
                <a:cs typeface="Roboto"/>
                <a:sym typeface="Roboto"/>
              </a:endParaRPr>
            </a:p>
          </p:txBody>
        </p:sp>
      </p:grpSp>
      <p:grpSp>
        <p:nvGrpSpPr>
          <p:cNvPr id="232" name="Google Shape;232;p21"/>
          <p:cNvGrpSpPr/>
          <p:nvPr/>
        </p:nvGrpSpPr>
        <p:grpSpPr>
          <a:xfrm>
            <a:off x="54957" y="2066795"/>
            <a:ext cx="3328549" cy="2741673"/>
            <a:chOff x="1959887" y="1684671"/>
            <a:chExt cx="3424433" cy="3122279"/>
          </a:xfrm>
        </p:grpSpPr>
        <p:sp>
          <p:nvSpPr>
            <p:cNvPr id="233" name="Google Shape;233;p21"/>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83E3D9"/>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1"/>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155B54"/>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1"/>
            <p:cNvSpPr txBox="1"/>
            <p:nvPr/>
          </p:nvSpPr>
          <p:spPr>
            <a:xfrm flipH="1" rot="3725110">
              <a:off x="2866277" y="2863871"/>
              <a:ext cx="1577671" cy="563103"/>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Sociopolitical Climate</a:t>
              </a:r>
              <a:endParaRPr b="1" sz="1500">
                <a:solidFill>
                  <a:srgbClr val="FFFFFF"/>
                </a:solidFill>
                <a:latin typeface="Roboto"/>
                <a:ea typeface="Roboto"/>
                <a:cs typeface="Roboto"/>
                <a:sym typeface="Roboto"/>
              </a:endParaRPr>
            </a:p>
          </p:txBody>
        </p:sp>
      </p:grpSp>
      <p:sp>
        <p:nvSpPr>
          <p:cNvPr id="236" name="Google Shape;236;p21"/>
          <p:cNvSpPr txBox="1"/>
          <p:nvPr/>
        </p:nvSpPr>
        <p:spPr>
          <a:xfrm>
            <a:off x="1839025" y="2449925"/>
            <a:ext cx="1501200" cy="78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Real differences in substance use</a:t>
            </a:r>
            <a:endParaRPr b="1" sz="1500">
              <a:solidFill>
                <a:srgbClr val="FFFFFF"/>
              </a:solidFill>
              <a:latin typeface="Roboto"/>
              <a:ea typeface="Roboto"/>
              <a:cs typeface="Roboto"/>
              <a:sym typeface="Roboto"/>
            </a:endParaRPr>
          </a:p>
        </p:txBody>
      </p:sp>
      <p:grpSp>
        <p:nvGrpSpPr>
          <p:cNvPr id="237" name="Google Shape;237;p21"/>
          <p:cNvGrpSpPr/>
          <p:nvPr/>
        </p:nvGrpSpPr>
        <p:grpSpPr>
          <a:xfrm>
            <a:off x="2217634" y="1922371"/>
            <a:ext cx="2875617" cy="2896278"/>
            <a:chOff x="4184863" y="1520198"/>
            <a:chExt cx="2958454" cy="3298347"/>
          </a:xfrm>
        </p:grpSpPr>
        <p:sp>
          <p:nvSpPr>
            <p:cNvPr id="238" name="Google Shape;238;p21"/>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83E3D9"/>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1"/>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249C90"/>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1"/>
            <p:cNvSpPr txBox="1"/>
            <p:nvPr/>
          </p:nvSpPr>
          <p:spPr>
            <a:xfrm rot="-3779206">
              <a:off x="4733052" y="2863735"/>
              <a:ext cx="1577952" cy="56323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Self-reporting</a:t>
              </a:r>
              <a:endParaRPr b="1" sz="1500">
                <a:solidFill>
                  <a:srgbClr val="FFFFFF"/>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