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2" r:id="rId4"/>
    <p:sldId id="259" r:id="rId5"/>
    <p:sldId id="260" r:id="rId6"/>
    <p:sldId id="265" r:id="rId7"/>
    <p:sldId id="262" r:id="rId8"/>
    <p:sldId id="267" r:id="rId9"/>
    <p:sldId id="268" r:id="rId10"/>
    <p:sldId id="269" r:id="rId11"/>
    <p:sldId id="270" r:id="rId12"/>
    <p:sldId id="26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0D0F5-C5A3-544A-A219-8CD27BFFBFCE}" v="11" dt="2023-09-18T18:57:29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1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Bray (He/Him/His)" userId="077ace00-9ee3-44b8-ae5a-0ade6fb38fa9" providerId="ADAL" clId="{F550D0F5-C5A3-544A-A219-8CD27BFFBFCE}"/>
    <pc:docChg chg="custSel addSld modSld">
      <pc:chgData name="Jeremy Bray (He/Him/His)" userId="077ace00-9ee3-44b8-ae5a-0ade6fb38fa9" providerId="ADAL" clId="{F550D0F5-C5A3-544A-A219-8CD27BFFBFCE}" dt="2023-09-19T14:43:06.973" v="143" actId="20577"/>
      <pc:docMkLst>
        <pc:docMk/>
      </pc:docMkLst>
      <pc:sldChg chg="modSp mod">
        <pc:chgData name="Jeremy Bray (He/Him/His)" userId="077ace00-9ee3-44b8-ae5a-0ade6fb38fa9" providerId="ADAL" clId="{F550D0F5-C5A3-544A-A219-8CD27BFFBFCE}" dt="2023-09-19T14:43:06.973" v="143" actId="20577"/>
        <pc:sldMkLst>
          <pc:docMk/>
          <pc:sldMk cId="1216264674" sldId="257"/>
        </pc:sldMkLst>
        <pc:spChg chg="mod">
          <ac:chgData name="Jeremy Bray (He/Him/His)" userId="077ace00-9ee3-44b8-ae5a-0ade6fb38fa9" providerId="ADAL" clId="{F550D0F5-C5A3-544A-A219-8CD27BFFBFCE}" dt="2023-09-19T14:43:06.973" v="143" actId="20577"/>
          <ac:spMkLst>
            <pc:docMk/>
            <pc:sldMk cId="1216264674" sldId="257"/>
            <ac:spMk id="3" creationId="{BC8F52E9-61BB-5E5F-46AA-27C4B16EB1B6}"/>
          </ac:spMkLst>
        </pc:spChg>
      </pc:sldChg>
      <pc:sldChg chg="modSp mod">
        <pc:chgData name="Jeremy Bray (He/Him/His)" userId="077ace00-9ee3-44b8-ae5a-0ade6fb38fa9" providerId="ADAL" clId="{F550D0F5-C5A3-544A-A219-8CD27BFFBFCE}" dt="2023-09-19T14:30:26.215" v="74" actId="6549"/>
        <pc:sldMkLst>
          <pc:docMk/>
          <pc:sldMk cId="2141491211" sldId="262"/>
        </pc:sldMkLst>
        <pc:graphicFrameChg chg="modGraphic">
          <ac:chgData name="Jeremy Bray (He/Him/His)" userId="077ace00-9ee3-44b8-ae5a-0ade6fb38fa9" providerId="ADAL" clId="{F550D0F5-C5A3-544A-A219-8CD27BFFBFCE}" dt="2023-09-19T14:30:26.215" v="74" actId="6549"/>
          <ac:graphicFrameMkLst>
            <pc:docMk/>
            <pc:sldMk cId="2141491211" sldId="262"/>
            <ac:graphicFrameMk id="4" creationId="{5CF9E5D5-FAE1-3CFE-2C15-3FA714F2E953}"/>
          </ac:graphicFrameMkLst>
        </pc:graphicFrameChg>
      </pc:sldChg>
      <pc:sldChg chg="modSp mod">
        <pc:chgData name="Jeremy Bray (He/Him/His)" userId="077ace00-9ee3-44b8-ae5a-0ade6fb38fa9" providerId="ADAL" clId="{F550D0F5-C5A3-544A-A219-8CD27BFFBFCE}" dt="2023-09-19T14:36:02.401" v="119" actId="20577"/>
        <pc:sldMkLst>
          <pc:docMk/>
          <pc:sldMk cId="3484072783" sldId="263"/>
        </pc:sldMkLst>
        <pc:spChg chg="mod">
          <ac:chgData name="Jeremy Bray (He/Him/His)" userId="077ace00-9ee3-44b8-ae5a-0ade6fb38fa9" providerId="ADAL" clId="{F550D0F5-C5A3-544A-A219-8CD27BFFBFCE}" dt="2023-09-19T14:36:02.401" v="119" actId="20577"/>
          <ac:spMkLst>
            <pc:docMk/>
            <pc:sldMk cId="3484072783" sldId="263"/>
            <ac:spMk id="3" creationId="{EF475780-C0CC-8CB9-63C8-C037EB81562B}"/>
          </ac:spMkLst>
        </pc:spChg>
      </pc:sldChg>
      <pc:sldChg chg="modSp mod">
        <pc:chgData name="Jeremy Bray (He/Him/His)" userId="077ace00-9ee3-44b8-ae5a-0ade6fb38fa9" providerId="ADAL" clId="{F550D0F5-C5A3-544A-A219-8CD27BFFBFCE}" dt="2023-09-19T14:31:59.189" v="75"/>
        <pc:sldMkLst>
          <pc:docMk/>
          <pc:sldMk cId="419801956" sldId="265"/>
        </pc:sldMkLst>
        <pc:graphicFrameChg chg="mod modGraphic">
          <ac:chgData name="Jeremy Bray (He/Him/His)" userId="077ace00-9ee3-44b8-ae5a-0ade6fb38fa9" providerId="ADAL" clId="{F550D0F5-C5A3-544A-A219-8CD27BFFBFCE}" dt="2023-09-19T14:31:59.189" v="75"/>
          <ac:graphicFrameMkLst>
            <pc:docMk/>
            <pc:sldMk cId="419801956" sldId="265"/>
            <ac:graphicFrameMk id="4" creationId="{6872D462-BE2D-1ACC-DC2D-94B18FC38A14}"/>
          </ac:graphicFrameMkLst>
        </pc:graphicFrameChg>
      </pc:sldChg>
      <pc:sldChg chg="modSp mod">
        <pc:chgData name="Jeremy Bray (He/Him/His)" userId="077ace00-9ee3-44b8-ae5a-0ade6fb38fa9" providerId="ADAL" clId="{F550D0F5-C5A3-544A-A219-8CD27BFFBFCE}" dt="2023-09-19T14:32:59.931" v="86" actId="20577"/>
        <pc:sldMkLst>
          <pc:docMk/>
          <pc:sldMk cId="1460168567" sldId="267"/>
        </pc:sldMkLst>
        <pc:graphicFrameChg chg="modGraphic">
          <ac:chgData name="Jeremy Bray (He/Him/His)" userId="077ace00-9ee3-44b8-ae5a-0ade6fb38fa9" providerId="ADAL" clId="{F550D0F5-C5A3-544A-A219-8CD27BFFBFCE}" dt="2023-09-19T14:32:59.931" v="86" actId="20577"/>
          <ac:graphicFrameMkLst>
            <pc:docMk/>
            <pc:sldMk cId="1460168567" sldId="267"/>
            <ac:graphicFrameMk id="4" creationId="{6D57726E-B81B-CB71-9937-384D83AC5004}"/>
          </ac:graphicFrameMkLst>
        </pc:graphicFrameChg>
      </pc:sldChg>
      <pc:sldChg chg="modSp mod">
        <pc:chgData name="Jeremy Bray (He/Him/His)" userId="077ace00-9ee3-44b8-ae5a-0ade6fb38fa9" providerId="ADAL" clId="{F550D0F5-C5A3-544A-A219-8CD27BFFBFCE}" dt="2023-09-19T14:34:02.616" v="99"/>
        <pc:sldMkLst>
          <pc:docMk/>
          <pc:sldMk cId="2833333778" sldId="268"/>
        </pc:sldMkLst>
        <pc:graphicFrameChg chg="mod modGraphic">
          <ac:chgData name="Jeremy Bray (He/Him/His)" userId="077ace00-9ee3-44b8-ae5a-0ade6fb38fa9" providerId="ADAL" clId="{F550D0F5-C5A3-544A-A219-8CD27BFFBFCE}" dt="2023-09-19T14:34:02.616" v="99"/>
          <ac:graphicFrameMkLst>
            <pc:docMk/>
            <pc:sldMk cId="2833333778" sldId="268"/>
            <ac:graphicFrameMk id="4" creationId="{59510B46-25A6-870F-0BA5-9B9398084EE5}"/>
          </ac:graphicFrameMkLst>
        </pc:graphicFrameChg>
      </pc:sldChg>
      <pc:sldChg chg="modSp mod">
        <pc:chgData name="Jeremy Bray (He/Him/His)" userId="077ace00-9ee3-44b8-ae5a-0ade6fb38fa9" providerId="ADAL" clId="{F550D0F5-C5A3-544A-A219-8CD27BFFBFCE}" dt="2023-09-19T14:34:51.219" v="109"/>
        <pc:sldMkLst>
          <pc:docMk/>
          <pc:sldMk cId="344343702" sldId="269"/>
        </pc:sldMkLst>
        <pc:graphicFrameChg chg="mod modGraphic">
          <ac:chgData name="Jeremy Bray (He/Him/His)" userId="077ace00-9ee3-44b8-ae5a-0ade6fb38fa9" providerId="ADAL" clId="{F550D0F5-C5A3-544A-A219-8CD27BFFBFCE}" dt="2023-09-19T14:34:51.219" v="109"/>
          <ac:graphicFrameMkLst>
            <pc:docMk/>
            <pc:sldMk cId="344343702" sldId="269"/>
            <ac:graphicFrameMk id="4" creationId="{5A81D712-DFC9-BCAF-3597-FCB69FE1AC89}"/>
          </ac:graphicFrameMkLst>
        </pc:graphicFrameChg>
      </pc:sldChg>
      <pc:sldChg chg="modSp mod">
        <pc:chgData name="Jeremy Bray (He/Him/His)" userId="077ace00-9ee3-44b8-ae5a-0ade6fb38fa9" providerId="ADAL" clId="{F550D0F5-C5A3-544A-A219-8CD27BFFBFCE}" dt="2023-09-19T14:35:17.857" v="113"/>
        <pc:sldMkLst>
          <pc:docMk/>
          <pc:sldMk cId="722120816" sldId="270"/>
        </pc:sldMkLst>
        <pc:graphicFrameChg chg="mod modGraphic">
          <ac:chgData name="Jeremy Bray (He/Him/His)" userId="077ace00-9ee3-44b8-ae5a-0ade6fb38fa9" providerId="ADAL" clId="{F550D0F5-C5A3-544A-A219-8CD27BFFBFCE}" dt="2023-09-19T14:35:17.857" v="113"/>
          <ac:graphicFrameMkLst>
            <pc:docMk/>
            <pc:sldMk cId="722120816" sldId="270"/>
            <ac:graphicFrameMk id="4" creationId="{77FCF9B4-1706-9E4A-EDF0-CC4424434BB1}"/>
          </ac:graphicFrameMkLst>
        </pc:graphicFrameChg>
      </pc:sldChg>
      <pc:sldChg chg="modSp mod">
        <pc:chgData name="Jeremy Bray (He/Him/His)" userId="077ace00-9ee3-44b8-ae5a-0ade6fb38fa9" providerId="ADAL" clId="{F550D0F5-C5A3-544A-A219-8CD27BFFBFCE}" dt="2023-09-19T14:37:07.457" v="120" actId="313"/>
        <pc:sldMkLst>
          <pc:docMk/>
          <pc:sldMk cId="541994298" sldId="271"/>
        </pc:sldMkLst>
        <pc:spChg chg="mod">
          <ac:chgData name="Jeremy Bray (He/Him/His)" userId="077ace00-9ee3-44b8-ae5a-0ade6fb38fa9" providerId="ADAL" clId="{F550D0F5-C5A3-544A-A219-8CD27BFFBFCE}" dt="2023-09-19T14:37:07.457" v="120" actId="313"/>
          <ac:spMkLst>
            <pc:docMk/>
            <pc:sldMk cId="541994298" sldId="271"/>
            <ac:spMk id="2" creationId="{41384389-449E-8122-E408-E58C381E83E0}"/>
          </ac:spMkLst>
        </pc:spChg>
      </pc:sldChg>
      <pc:sldChg chg="modSp new mod">
        <pc:chgData name="Jeremy Bray (He/Him/His)" userId="077ace00-9ee3-44b8-ae5a-0ade6fb38fa9" providerId="ADAL" clId="{F550D0F5-C5A3-544A-A219-8CD27BFFBFCE}" dt="2023-09-19T14:21:20.825" v="55" actId="6549"/>
        <pc:sldMkLst>
          <pc:docMk/>
          <pc:sldMk cId="126382398" sldId="272"/>
        </pc:sldMkLst>
        <pc:spChg chg="mod">
          <ac:chgData name="Jeremy Bray (He/Him/His)" userId="077ace00-9ee3-44b8-ae5a-0ade6fb38fa9" providerId="ADAL" clId="{F550D0F5-C5A3-544A-A219-8CD27BFFBFCE}" dt="2023-09-19T14:19:52.370" v="42" actId="20577"/>
          <ac:spMkLst>
            <pc:docMk/>
            <pc:sldMk cId="126382398" sldId="272"/>
            <ac:spMk id="2" creationId="{5310223F-41C4-EF02-2789-96A3E6E788DE}"/>
          </ac:spMkLst>
        </pc:spChg>
        <pc:spChg chg="mod">
          <ac:chgData name="Jeremy Bray (He/Him/His)" userId="077ace00-9ee3-44b8-ae5a-0ade6fb38fa9" providerId="ADAL" clId="{F550D0F5-C5A3-544A-A219-8CD27BFFBFCE}" dt="2023-09-19T14:21:20.825" v="55" actId="6549"/>
          <ac:spMkLst>
            <pc:docMk/>
            <pc:sldMk cId="126382398" sldId="272"/>
            <ac:spMk id="3" creationId="{46785F9A-005A-EB24-D77E-1AC98EB6083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CFED-169D-CE4A-9602-18B865392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CFED-169D-CE4A-9602-18B865392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CFED-169D-CE4A-9602-18B865392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CFED-169D-CE4A-9602-18B865392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CFED-169D-CE4A-9602-18B865392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CFED-169D-CE4A-9602-18B865392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CFED-169D-CE4A-9602-18B865392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CFED-169D-CE4A-9602-18B865392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CFED-169D-CE4A-9602-18B865392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CFED-169D-CE4A-9602-18B865392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CFED-169D-CE4A-9602-18B865392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9" y="6311899"/>
            <a:ext cx="600075" cy="360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CFED-169D-CE4A-9602-18B8653929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68B60-1477-524E-A6B2-30AE0534AA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9037" y="6176963"/>
            <a:ext cx="1335494" cy="5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713"/>
            <a:ext cx="7772400" cy="2387600"/>
          </a:xfrm>
        </p:spPr>
        <p:txBody>
          <a:bodyPr>
            <a:noAutofit/>
          </a:bodyPr>
          <a:lstStyle/>
          <a:p>
            <a:r>
              <a:rPr lang="en-US" sz="3200" dirty="0"/>
              <a:t>Implementation costs of the APPRAISE alcohol brief intervention (ABI) for male remand prisoners: </a:t>
            </a:r>
            <a:br>
              <a:rPr lang="en-US" sz="3200" dirty="0"/>
            </a:br>
            <a:r>
              <a:rPr lang="en-US" sz="3200" dirty="0"/>
              <a:t>a micro-costing protocol and preliminary findings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3563"/>
            <a:ext cx="6858000" cy="1655762"/>
          </a:xfrm>
        </p:spPr>
        <p:txBody>
          <a:bodyPr/>
          <a:lstStyle/>
          <a:p>
            <a:r>
              <a:rPr lang="en-US" dirty="0"/>
              <a:t>Jeremy W. Bray</a:t>
            </a:r>
          </a:p>
          <a:p>
            <a:r>
              <a:rPr lang="en-US" dirty="0"/>
              <a:t>UNCG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D6BF-EC7A-C98F-BB80-525069A5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service delivery costs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81D712-DFC9-BCAF-3597-FCB69FE1A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479461"/>
              </p:ext>
            </p:extLst>
          </p:nvPr>
        </p:nvGraphicFramePr>
        <p:xfrm>
          <a:off x="628650" y="2610229"/>
          <a:ext cx="7886700" cy="2861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887">
                  <a:extLst>
                    <a:ext uri="{9D8B030D-6E8A-4147-A177-3AD203B41FA5}">
                      <a16:colId xmlns:a16="http://schemas.microsoft.com/office/drawing/2014/main" val="171752199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1597480635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41793405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3933920243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515023193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3452954319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28227839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360085048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103815498"/>
                    </a:ext>
                  </a:extLst>
                </a:gridCol>
                <a:gridCol w="682175">
                  <a:extLst>
                    <a:ext uri="{9D8B030D-6E8A-4147-A177-3AD203B41FA5}">
                      <a16:colId xmlns:a16="http://schemas.microsoft.com/office/drawing/2014/main" val="3768429887"/>
                    </a:ext>
                  </a:extLst>
                </a:gridCol>
                <a:gridCol w="687044">
                  <a:extLst>
                    <a:ext uri="{9D8B030D-6E8A-4147-A177-3AD203B41FA5}">
                      <a16:colId xmlns:a16="http://schemas.microsoft.com/office/drawing/2014/main" val="1989595434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Durham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Edinburgh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90028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Units per activity (Q)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Cost of activity </a:t>
                      </a:r>
                      <a:br>
                        <a:rPr lang="en-US" sz="1100" kern="100">
                          <a:effectLst/>
                        </a:rPr>
                      </a:br>
                      <a:r>
                        <a:rPr lang="en-US" sz="1100" kern="100">
                          <a:effectLst/>
                        </a:rPr>
                        <a:t>(P x 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Units per activity (Q)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Cost of activity </a:t>
                      </a:r>
                      <a:br>
                        <a:rPr lang="en-US" sz="1100" kern="100">
                          <a:effectLst/>
                        </a:rPr>
                      </a:br>
                      <a:r>
                        <a:rPr lang="en-US" sz="1100" kern="100">
                          <a:effectLst/>
                        </a:rPr>
                        <a:t>(P x 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415042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Activity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 cost (P)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 cost (P)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476699268"/>
                  </a:ext>
                </a:extLst>
              </a:tr>
              <a:tr h="210312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Third (21 days) post prison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478682626"/>
                  </a:ext>
                </a:extLst>
              </a:tr>
              <a:tr h="210312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Participant locating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54653269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Labor 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£11.72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£0.94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£2.93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£15.46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0.08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0.25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£1.24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£3.86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54585634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Space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£0.18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£0.18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97240310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Phone calls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£3.75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£3.75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750350809"/>
                  </a:ext>
                </a:extLst>
              </a:tr>
              <a:tr h="210312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Intervention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85393231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Labor (hours)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£11.72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0.33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£3.87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£5.86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£15.46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0.33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£5.10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£0.00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63484163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Space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33.00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£0.35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33.00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£0.00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47699770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Total 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£5.34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£13.07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£6.88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£7.79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436881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4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D6BF-EC7A-C98F-BB80-525069A5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service delivery costs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FCF9B4-1706-9E4A-EDF0-CC4424434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673445"/>
              </p:ext>
            </p:extLst>
          </p:nvPr>
        </p:nvGraphicFramePr>
        <p:xfrm>
          <a:off x="628650" y="3115318"/>
          <a:ext cx="7886700" cy="1809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887">
                  <a:extLst>
                    <a:ext uri="{9D8B030D-6E8A-4147-A177-3AD203B41FA5}">
                      <a16:colId xmlns:a16="http://schemas.microsoft.com/office/drawing/2014/main" val="2036238639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1256873345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4256564441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87635099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945390828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3040262172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194062903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669383493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615301718"/>
                    </a:ext>
                  </a:extLst>
                </a:gridCol>
                <a:gridCol w="682175">
                  <a:extLst>
                    <a:ext uri="{9D8B030D-6E8A-4147-A177-3AD203B41FA5}">
                      <a16:colId xmlns:a16="http://schemas.microsoft.com/office/drawing/2014/main" val="1453928004"/>
                    </a:ext>
                  </a:extLst>
                </a:gridCol>
                <a:gridCol w="687044">
                  <a:extLst>
                    <a:ext uri="{9D8B030D-6E8A-4147-A177-3AD203B41FA5}">
                      <a16:colId xmlns:a16="http://schemas.microsoft.com/office/drawing/2014/main" val="2475832174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Durham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Edinburgh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019700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Units per activity (Q)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Cost of activity </a:t>
                      </a:r>
                      <a:br>
                        <a:rPr lang="en-US" sz="1100" kern="100">
                          <a:effectLst/>
                        </a:rPr>
                      </a:br>
                      <a:r>
                        <a:rPr lang="en-US" sz="1100" kern="100">
                          <a:effectLst/>
                        </a:rPr>
                        <a:t>(P x 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Units per activity (Q)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Cost of activity </a:t>
                      </a:r>
                      <a:br>
                        <a:rPr lang="en-US" sz="1100" kern="100">
                          <a:effectLst/>
                        </a:rPr>
                      </a:br>
                      <a:r>
                        <a:rPr lang="en-US" sz="1100" kern="100">
                          <a:effectLst/>
                        </a:rPr>
                        <a:t>(P x 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5311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Activity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 cost (P)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 cost (P)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268247233"/>
                  </a:ext>
                </a:extLst>
              </a:tr>
              <a:tr h="210312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Total cost of APPRAISE ABI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401023282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Labor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£24.44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£28.42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£28.69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£48.64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3054357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Non-labor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£2.89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£13.63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£2.89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£14.19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5923875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All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£27.34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£42.06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£31.58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£62.83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651342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120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73EA-16CA-4EFB-DE9F-DCED0B4D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75780-C0CC-8CB9-63C8-C037EB815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Contributions</a:t>
            </a:r>
          </a:p>
          <a:p>
            <a:pPr lvl="1"/>
            <a:r>
              <a:rPr lang="en-US" dirty="0"/>
              <a:t>Quantified how the challenges of prison-based ABI research can have meaningful implications for implementation costs</a:t>
            </a:r>
          </a:p>
          <a:p>
            <a:pPr lvl="1"/>
            <a:r>
              <a:rPr lang="en-US" dirty="0"/>
              <a:t>Provided evidence that the effort spent on post-release sessions may not be cost-beneficial</a:t>
            </a:r>
          </a:p>
          <a:p>
            <a:pPr lvl="1"/>
            <a:r>
              <a:rPr lang="en-US" dirty="0"/>
              <a:t>Shown that the APPRAISE ABI is an inexpensive option for addressing hazardous alcohol use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Did not provide separate cost estimate for a universal screening program from research data collection</a:t>
            </a:r>
          </a:p>
          <a:p>
            <a:pPr lvl="1"/>
            <a:r>
              <a:rPr lang="en-US" dirty="0"/>
              <a:t>Did not include administrative or indirect costs associated with labor or space</a:t>
            </a:r>
          </a:p>
        </p:txBody>
      </p:sp>
    </p:spTree>
    <p:extLst>
      <p:ext uri="{BB962C8B-B14F-4D97-AF65-F5344CB8AC3E}">
        <p14:creationId xmlns:p14="http://schemas.microsoft.com/office/powerpoint/2010/main" val="348407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4389-449E-8122-E408-E58C381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72A94-F06B-4C68-B011-45F28741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Provided the first estimate of the cost of delivering an ABI in a prison setting in the UK, and the first activity-based cost estimate of delivering an ABI in a prison setting anywhere in the world </a:t>
            </a:r>
          </a:p>
          <a:p>
            <a:r>
              <a:rPr lang="en-US" dirty="0"/>
              <a:t>Demonstrated that activity-based costing methods can be successfully used in prison settings</a:t>
            </a:r>
          </a:p>
          <a:p>
            <a:r>
              <a:rPr lang="en-US" dirty="0"/>
              <a:t>Results suggest that it costs no more to deliver an ABI in a prison setting than it does to deliver it in a medical setting </a:t>
            </a:r>
          </a:p>
          <a:p>
            <a:r>
              <a:rPr lang="en-US" dirty="0"/>
              <a:t>Results also suggest that considerable cost efficiencies can be achieved if better participant locating and scheduling processes can be developed</a:t>
            </a:r>
          </a:p>
        </p:txBody>
      </p:sp>
    </p:spTree>
    <p:extLst>
      <p:ext uri="{BB962C8B-B14F-4D97-AF65-F5344CB8AC3E}">
        <p14:creationId xmlns:p14="http://schemas.microsoft.com/office/powerpoint/2010/main" val="54199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33CD-AD1E-5443-A205-073C578B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52E9-61BB-5E5F-46AA-27C4B16EB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Coauthors</a:t>
            </a:r>
          </a:p>
          <a:p>
            <a:pPr lvl="1"/>
            <a:r>
              <a:rPr lang="en-US" dirty="0"/>
              <a:t>Gillian Waller (lead author)</a:t>
            </a:r>
          </a:p>
          <a:p>
            <a:pPr lvl="1"/>
            <a:r>
              <a:rPr lang="en-US" dirty="0"/>
              <a:t>Jennifer Ferguson</a:t>
            </a:r>
          </a:p>
          <a:p>
            <a:pPr lvl="1"/>
            <a:r>
              <a:rPr lang="en-US" dirty="0"/>
              <a:t>Dorothy Newbury-Birch</a:t>
            </a:r>
          </a:p>
          <a:p>
            <a:pPr lvl="1"/>
            <a:r>
              <a:rPr lang="en-US" dirty="0"/>
              <a:t>Andrew Stoddart</a:t>
            </a:r>
          </a:p>
          <a:p>
            <a:pPr lvl="1"/>
            <a:r>
              <a:rPr lang="en-US" dirty="0"/>
              <a:t>Aisha Holloway</a:t>
            </a:r>
          </a:p>
          <a:p>
            <a:r>
              <a:rPr lang="en-US" dirty="0"/>
              <a:t>Contributors</a:t>
            </a:r>
          </a:p>
          <a:p>
            <a:pPr lvl="1"/>
            <a:r>
              <a:rPr lang="en-US" dirty="0"/>
              <a:t>Jamie Smith</a:t>
            </a:r>
          </a:p>
          <a:p>
            <a:pPr lvl="1"/>
            <a:r>
              <a:rPr lang="en-US" dirty="0"/>
              <a:t>Victoria Guthrie</a:t>
            </a:r>
          </a:p>
          <a:p>
            <a:pPr lvl="1"/>
            <a:r>
              <a:rPr lang="en-US" dirty="0"/>
              <a:t>Joanne Boyd</a:t>
            </a:r>
          </a:p>
          <a:p>
            <a:r>
              <a:rPr lang="en-US" dirty="0"/>
              <a:t>Partial funding for this study was provided by the NIHR Public Health Research </a:t>
            </a:r>
            <a:r>
              <a:rPr lang="en-US" dirty="0" err="1"/>
              <a:t>Programme</a:t>
            </a:r>
            <a:r>
              <a:rPr lang="en-US" dirty="0"/>
              <a:t> (17/44/11) </a:t>
            </a:r>
          </a:p>
          <a:p>
            <a:r>
              <a:rPr lang="en-US" dirty="0"/>
              <a:t>Thanks to all interventionists and study participants</a:t>
            </a:r>
          </a:p>
        </p:txBody>
      </p:sp>
    </p:spTree>
    <p:extLst>
      <p:ext uri="{BB962C8B-B14F-4D97-AF65-F5344CB8AC3E}">
        <p14:creationId xmlns:p14="http://schemas.microsoft.com/office/powerpoint/2010/main" val="121626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223F-41C4-EF02-2789-96A3E6E7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of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85F9A-005A-EB24-D77E-1AC98EB6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 Newbury-Birch reports: Grants from Durham City Council, NIHR, South Tees HDRC, Middlesbrough County Council</a:t>
            </a:r>
          </a:p>
          <a:p>
            <a:r>
              <a:rPr lang="en-US" dirty="0"/>
              <a:t>A Stoddart reports: grants from the NIHR and MRC</a:t>
            </a:r>
          </a:p>
          <a:p>
            <a:r>
              <a:rPr lang="en-US" dirty="0"/>
              <a:t>A Holloway reports: grants from the RCN Foundation, The Burdett Trust for Nursing; consulting fees from WHO, and Non-executive Director roles from the Law Society Scotland, and the Florence Nightingale Foundation</a:t>
            </a:r>
          </a:p>
          <a:p>
            <a:r>
              <a:rPr lang="en-US" dirty="0"/>
              <a:t>No other disclosures to report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498F-64A2-A26F-7183-08C9206E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B0C0-6A2E-7CCD-FBD5-E9FEDB96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 a micro-costing protocol of the APPRAISE ABI </a:t>
            </a:r>
          </a:p>
          <a:p>
            <a:r>
              <a:rPr lang="en-US" dirty="0"/>
              <a:t>Conduct an initial assessment of the implementation costs associated with delivering the APPRAISE ABI to</a:t>
            </a:r>
          </a:p>
          <a:p>
            <a:pPr lvl="1"/>
            <a:r>
              <a:rPr lang="en-US" dirty="0"/>
              <a:t>Determine the cost data that would be needed to support a more in-depth health economic analysis within a future RCT</a:t>
            </a:r>
          </a:p>
          <a:p>
            <a:pPr lvl="1"/>
            <a:r>
              <a:rPr lang="en-US" dirty="0"/>
              <a:t>Pilot test the APPRIASE micro-costing methodology</a:t>
            </a:r>
          </a:p>
          <a:p>
            <a:r>
              <a:rPr lang="en-US" dirty="0"/>
              <a:t>Provide the one of the first estimates of the implementation cost of ABI in a CJS setting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6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2983-45B9-60BC-6A3B-E35C5143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EDC2B-65A2-A6EA-5220-7F6A45F1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Create a taxonomy of intervention activities</a:t>
            </a:r>
          </a:p>
          <a:p>
            <a:r>
              <a:rPr lang="en-US" dirty="0"/>
              <a:t>Step 2: Measure the resources used for each activity</a:t>
            </a:r>
          </a:p>
          <a:p>
            <a:r>
              <a:rPr lang="en-US" dirty="0"/>
              <a:t>Step 3: Collect measures of unit cost</a:t>
            </a:r>
          </a:p>
          <a:p>
            <a:r>
              <a:rPr lang="en-US" dirty="0"/>
              <a:t>Step 4: Calculate costs </a:t>
            </a:r>
          </a:p>
        </p:txBody>
      </p:sp>
    </p:spTree>
    <p:extLst>
      <p:ext uri="{BB962C8B-B14F-4D97-AF65-F5344CB8AC3E}">
        <p14:creationId xmlns:p14="http://schemas.microsoft.com/office/powerpoint/2010/main" val="153767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A46D-BAA2-562E-DDE5-0C9CEBAB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costs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72D462-BE2D-1ACC-DC2D-94B18FC38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137306"/>
              </p:ext>
            </p:extLst>
          </p:nvPr>
        </p:nvGraphicFramePr>
        <p:xfrm>
          <a:off x="628650" y="1874474"/>
          <a:ext cx="7886700" cy="4360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912">
                  <a:extLst>
                    <a:ext uri="{9D8B030D-6E8A-4147-A177-3AD203B41FA5}">
                      <a16:colId xmlns:a16="http://schemas.microsoft.com/office/drawing/2014/main" val="3583856745"/>
                    </a:ext>
                  </a:extLst>
                </a:gridCol>
                <a:gridCol w="602456">
                  <a:extLst>
                    <a:ext uri="{9D8B030D-6E8A-4147-A177-3AD203B41FA5}">
                      <a16:colId xmlns:a16="http://schemas.microsoft.com/office/drawing/2014/main" val="32978355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4072037580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20956006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4184891150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3982900423"/>
                    </a:ext>
                  </a:extLst>
                </a:gridCol>
                <a:gridCol w="602456">
                  <a:extLst>
                    <a:ext uri="{9D8B030D-6E8A-4147-A177-3AD203B41FA5}">
                      <a16:colId xmlns:a16="http://schemas.microsoft.com/office/drawing/2014/main" val="45029278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821084502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40450580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327460424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1371482635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Durham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Edinburgh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999183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Units per activity (Q)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 of activity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(P x Q)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Units per activity (Q)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 of activity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(P x Q)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683248"/>
                  </a:ext>
                </a:extLst>
              </a:tr>
              <a:tr h="4138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Training Session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 cost (P)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 protocol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 delivered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 protocol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 delivered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 cost (P)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 protocol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 delivered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 protocol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 delivered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443339174"/>
                  </a:ext>
                </a:extLst>
              </a:tr>
              <a:tr h="210312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Initial Training</a:t>
                      </a: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457913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Trainer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£16.73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£33.46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£75.29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£23.26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£46.52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£104.66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41984831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£13.38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£53.50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£120.38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£15.46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£61.83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£0.00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65528742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Support worker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£11.72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£46.87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£105.46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£11.90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£47.59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£160.60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94408725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Space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£0.01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1012.5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£3.16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£7.11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£0.01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1012.5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£3.16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£7.11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571865210"/>
                  </a:ext>
                </a:extLst>
              </a:tr>
              <a:tr h="210312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Refresher Training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4095706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Trainer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£16.73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£8.37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£23.26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£11.63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£0.00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5488792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£13.38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£13.38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£15.46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£15.46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£0.00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43623178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Support worker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£11.72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£11.72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£11.90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£11.90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£0.00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6247112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Space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£0.01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112.5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£0.79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£0.01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112.5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£0.79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£0.00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046374497"/>
                  </a:ext>
                </a:extLst>
              </a:tr>
              <a:tr h="210312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Weekly debrief in prison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87729575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Trainer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£16.73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£66.92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£100.38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£23.26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£93.03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£139.55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418192406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£13.38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£107.00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£160.50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£15.46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£123.65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£0.00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68673523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Support worker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£11.72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£93.74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£140.62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£11.90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£95.17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£142.76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30373593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Space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£0.01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£2.81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£4.22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£0.01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£2.81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£4.22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518859727"/>
                  </a:ext>
                </a:extLst>
              </a:tr>
              <a:tr h="2103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cost of training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£441.72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£713.95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New York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£513.53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£558.90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122472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0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D6BF-EC7A-C98F-BB80-525069A5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service delivery costs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F9E5D5-FAE1-3CFE-2C15-3FA714F2E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443922"/>
              </p:ext>
            </p:extLst>
          </p:nvPr>
        </p:nvGraphicFramePr>
        <p:xfrm>
          <a:off x="628650" y="2133223"/>
          <a:ext cx="7886700" cy="3736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887">
                  <a:extLst>
                    <a:ext uri="{9D8B030D-6E8A-4147-A177-3AD203B41FA5}">
                      <a16:colId xmlns:a16="http://schemas.microsoft.com/office/drawing/2014/main" val="3590327657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376747926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660818919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328552724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428032121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939684484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62329573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784974375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276852270"/>
                    </a:ext>
                  </a:extLst>
                </a:gridCol>
                <a:gridCol w="682175">
                  <a:extLst>
                    <a:ext uri="{9D8B030D-6E8A-4147-A177-3AD203B41FA5}">
                      <a16:colId xmlns:a16="http://schemas.microsoft.com/office/drawing/2014/main" val="1387765178"/>
                    </a:ext>
                  </a:extLst>
                </a:gridCol>
                <a:gridCol w="687044">
                  <a:extLst>
                    <a:ext uri="{9D8B030D-6E8A-4147-A177-3AD203B41FA5}">
                      <a16:colId xmlns:a16="http://schemas.microsoft.com/office/drawing/2014/main" val="328175944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Durham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Edinburgh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651634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Units per activity (Q)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Cost of activity </a:t>
                      </a:r>
                      <a:br>
                        <a:rPr lang="en-US" sz="1100" kern="100">
                          <a:effectLst/>
                        </a:rPr>
                      </a:br>
                      <a:r>
                        <a:rPr lang="en-US" sz="1100" kern="100">
                          <a:effectLst/>
                        </a:rPr>
                        <a:t>(P x 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Units per activity (Q)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Cost of activity </a:t>
                      </a:r>
                      <a:br>
                        <a:rPr lang="en-US" sz="1100" kern="100">
                          <a:effectLst/>
                        </a:rPr>
                      </a:br>
                      <a:r>
                        <a:rPr lang="en-US" sz="1100" kern="100">
                          <a:effectLst/>
                        </a:rPr>
                        <a:t>(P x 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489360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Activity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 cost (P)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 cost (P)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62642298"/>
                  </a:ext>
                </a:extLst>
              </a:tr>
              <a:tr h="206904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In-prison session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000514316"/>
                  </a:ext>
                </a:extLst>
              </a:tr>
              <a:tr h="194733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Participant locating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761489815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Labor 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£13.38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£6.69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£15.46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£15.46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173509323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Space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£0.35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£0.70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641236150"/>
                  </a:ext>
                </a:extLst>
              </a:tr>
              <a:tr h="206904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Intervention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552076762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Labor 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£13.38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0.75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£10.03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£7.09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£15.46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0.75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£11.59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£13.86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96905908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Space 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75.00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53.00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£0.43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£0.30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75.00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89.67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£0.43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£0.51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4049397363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Information Booklet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£0.42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£0.42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£0.42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£0.42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£0.42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£0.42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858262376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AUDIT and readiness ruler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116881520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Alcohol Unit Postcard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£0.19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£0.19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£0.19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£0.19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£0.19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£0.19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413525506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Total 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£11.31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£15.28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£12.87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£31.38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16353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49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D6BF-EC7A-C98F-BB80-525069A5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service delivery costs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57726E-B81B-CB71-9937-384D83AC5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213445"/>
              </p:ext>
            </p:extLst>
          </p:nvPr>
        </p:nvGraphicFramePr>
        <p:xfrm>
          <a:off x="628650" y="2605391"/>
          <a:ext cx="7886700" cy="2619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887">
                  <a:extLst>
                    <a:ext uri="{9D8B030D-6E8A-4147-A177-3AD203B41FA5}">
                      <a16:colId xmlns:a16="http://schemas.microsoft.com/office/drawing/2014/main" val="2360248736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517387165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282666972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1011262172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66959590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74606197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525232345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054359301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586647498"/>
                    </a:ext>
                  </a:extLst>
                </a:gridCol>
                <a:gridCol w="682175">
                  <a:extLst>
                    <a:ext uri="{9D8B030D-6E8A-4147-A177-3AD203B41FA5}">
                      <a16:colId xmlns:a16="http://schemas.microsoft.com/office/drawing/2014/main" val="1928046221"/>
                    </a:ext>
                  </a:extLst>
                </a:gridCol>
                <a:gridCol w="687044">
                  <a:extLst>
                    <a:ext uri="{9D8B030D-6E8A-4147-A177-3AD203B41FA5}">
                      <a16:colId xmlns:a16="http://schemas.microsoft.com/office/drawing/2014/main" val="1759348673"/>
                    </a:ext>
                  </a:extLst>
                </a:gridCol>
              </a:tblGrid>
              <a:tr h="386972"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Units per activity (Q)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Cost of activity </a:t>
                      </a:r>
                      <a:br>
                        <a:rPr lang="en-US" sz="1100" kern="100">
                          <a:effectLst/>
                        </a:rPr>
                      </a:br>
                      <a:r>
                        <a:rPr lang="en-US" sz="1100" kern="100">
                          <a:effectLst/>
                        </a:rPr>
                        <a:t>(P x 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Units per activity (Q)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Cost of activity </a:t>
                      </a:r>
                      <a:br>
                        <a:rPr lang="en-US" sz="1100" kern="100">
                          <a:effectLst/>
                        </a:rPr>
                      </a:br>
                      <a:r>
                        <a:rPr lang="en-US" sz="1100" kern="100">
                          <a:effectLst/>
                        </a:rPr>
                        <a:t>(P x 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303479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Activity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 cost (P)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 cost (P)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350090741"/>
                  </a:ext>
                </a:extLst>
              </a:tr>
              <a:tr h="206904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First (3 days) post prison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015507532"/>
                  </a:ext>
                </a:extLst>
              </a:tr>
              <a:tr h="214236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Participant locating</a:t>
                      </a: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823222757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Labor 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£11.72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£0.94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£2.93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£15.46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£1.24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£3.86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38932361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Space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£0.18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£0.18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230721140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Phone calls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£3.75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£3.75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416461598"/>
                  </a:ext>
                </a:extLst>
              </a:tr>
              <a:tr h="206904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Intervention</a:t>
                      </a: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986636826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Labor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£11.72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0.33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£3.87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£15.46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0.33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£5.10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£7.73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996741785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Space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33.00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33.00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£0.35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217157085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Total 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£5.34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£6.86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£6.88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£15.87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045378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16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D6BF-EC7A-C98F-BB80-525069A5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service delivery costs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510B46-25A6-870F-0BA5-9B9398084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622710"/>
              </p:ext>
            </p:extLst>
          </p:nvPr>
        </p:nvGraphicFramePr>
        <p:xfrm>
          <a:off x="628650" y="2610229"/>
          <a:ext cx="7886700" cy="2861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887">
                  <a:extLst>
                    <a:ext uri="{9D8B030D-6E8A-4147-A177-3AD203B41FA5}">
                      <a16:colId xmlns:a16="http://schemas.microsoft.com/office/drawing/2014/main" val="643023968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599754904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686996432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484088567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4202702162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700159679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945808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986387118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4071833727"/>
                    </a:ext>
                  </a:extLst>
                </a:gridCol>
                <a:gridCol w="682175">
                  <a:extLst>
                    <a:ext uri="{9D8B030D-6E8A-4147-A177-3AD203B41FA5}">
                      <a16:colId xmlns:a16="http://schemas.microsoft.com/office/drawing/2014/main" val="1501253337"/>
                    </a:ext>
                  </a:extLst>
                </a:gridCol>
                <a:gridCol w="687044">
                  <a:extLst>
                    <a:ext uri="{9D8B030D-6E8A-4147-A177-3AD203B41FA5}">
                      <a16:colId xmlns:a16="http://schemas.microsoft.com/office/drawing/2014/main" val="4261879833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Durham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Edinburgh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38779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Units per activity (Q)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Cost of activity </a:t>
                      </a:r>
                      <a:br>
                        <a:rPr lang="en-US" sz="1100" kern="100">
                          <a:effectLst/>
                        </a:rPr>
                      </a:br>
                      <a:r>
                        <a:rPr lang="en-US" sz="1100" kern="100">
                          <a:effectLst/>
                        </a:rPr>
                        <a:t>(P x 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Units per activity (Q)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Cost of activity </a:t>
                      </a:r>
                      <a:br>
                        <a:rPr lang="en-US" sz="1100" kern="100">
                          <a:effectLst/>
                        </a:rPr>
                      </a:br>
                      <a:r>
                        <a:rPr lang="en-US" sz="1100" kern="100">
                          <a:effectLst/>
                        </a:rPr>
                        <a:t>(P x Q)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659738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Activity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 cost (P)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Unit cost (P)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Per protocol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As delivered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65179267"/>
                  </a:ext>
                </a:extLst>
              </a:tr>
              <a:tr h="210312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Second (7 days) post prison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37987935"/>
                  </a:ext>
                </a:extLst>
              </a:tr>
              <a:tr h="210312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Participant locating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5943640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Labor 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£11.72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£0.94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£2.93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£15.46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£1.24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£3.86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39853996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Space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£0.18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£0.18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56970608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Phone calls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£3.75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£3.75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828743523"/>
                  </a:ext>
                </a:extLst>
              </a:tr>
              <a:tr h="210312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Intervention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 hMerge="1">
                  <a:txBody>
                    <a:bodyPr/>
                    <a:lstStyle/>
                    <a:p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12696678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Labor 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£11.72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0.33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£3.87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£9.66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0.33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£3.19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£0.00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258099228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Space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33.00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33.00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£0.23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£0.00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302951793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Total 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£5.34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£6.86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£4.96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£7.79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722" marR="65722" marT="0" marB="0" anchor="b"/>
                </a:tc>
                <a:extLst>
                  <a:ext uri="{0D108BD9-81ED-4DB2-BD59-A6C34878D82A}">
                    <a16:rowId xmlns:a16="http://schemas.microsoft.com/office/drawing/2014/main" val="400980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33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CG 125 Econ" id="{05FEDA2C-AD64-454B-9752-308C5D4291AF}" vid="{A4BB207B-0B25-8241-BE6A-C42F311F8401}"/>
    </a:ext>
  </a:extLst>
</a:theme>
</file>

<file path=docMetadata/LabelInfo.xml><?xml version="1.0" encoding="utf-8"?>
<clbl:labelList xmlns:clbl="http://schemas.microsoft.com/office/2020/mipLabelMetadata">
  <clbl:label id="{a2761ec8-7198-4440-bea0-e9dd2af28b51}" enabled="1" method="Standard" siteId="{73e15cf5-5dbb-46af-a862-753916269d7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1515</Words>
  <Application>Microsoft Macintosh PowerPoint</Application>
  <PresentationFormat>On-screen Show (4:3)</PresentationFormat>
  <Paragraphs>590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New York</vt:lpstr>
      <vt:lpstr>Times New Roman</vt:lpstr>
      <vt:lpstr>Office Theme</vt:lpstr>
      <vt:lpstr>Implementation costs of the APPRAISE alcohol brief intervention (ABI) for male remand prisoners:  a micro-costing protocol and preliminary findings </vt:lpstr>
      <vt:lpstr>Acknowledgments </vt:lpstr>
      <vt:lpstr>Disclosures of interests</vt:lpstr>
      <vt:lpstr>Objective</vt:lpstr>
      <vt:lpstr>Methods</vt:lpstr>
      <vt:lpstr>Training costs</vt:lpstr>
      <vt:lpstr>ABI service delivery costs</vt:lpstr>
      <vt:lpstr>ABI service delivery costs</vt:lpstr>
      <vt:lpstr>ABI service delivery costs</vt:lpstr>
      <vt:lpstr>ABI service delivery costs</vt:lpstr>
      <vt:lpstr>ABI service delivery costs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APPRAISE Cost</dc:title>
  <dc:creator>Jeremy Bray (He/Him/His)</dc:creator>
  <cp:lastModifiedBy>Jeremy Bray (He/Him/His)</cp:lastModifiedBy>
  <cp:revision>1</cp:revision>
  <dcterms:created xsi:type="dcterms:W3CDTF">2023-09-18T16:40:33Z</dcterms:created>
  <dcterms:modified xsi:type="dcterms:W3CDTF">2023-09-19T14:43:15Z</dcterms:modified>
</cp:coreProperties>
</file>