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64" r:id="rId4"/>
    <p:sldId id="278" r:id="rId5"/>
    <p:sldId id="265" r:id="rId6"/>
    <p:sldId id="271" r:id="rId7"/>
    <p:sldId id="270" r:id="rId8"/>
    <p:sldId id="268" r:id="rId9"/>
    <p:sldId id="269" r:id="rId10"/>
    <p:sldId id="279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010708-A971-4586-9D9C-10B4DEDFB2B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966E45-CA41-426E-87AE-0F2AAA730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10708-A971-4586-9D9C-10B4DEDFB2B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6E45-CA41-426E-87AE-0F2AAA730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10708-A971-4586-9D9C-10B4DEDFB2B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6E45-CA41-426E-87AE-0F2AAA730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10708-A971-4586-9D9C-10B4DEDFB2B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6E45-CA41-426E-87AE-0F2AAA730C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10708-A971-4586-9D9C-10B4DEDFB2B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6E45-CA41-426E-87AE-0F2AAA730C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10708-A971-4586-9D9C-10B4DEDFB2B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6E45-CA41-426E-87AE-0F2AAA730C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10708-A971-4586-9D9C-10B4DEDFB2B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6E45-CA41-426E-87AE-0F2AAA730C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10708-A971-4586-9D9C-10B4DEDFB2B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6E45-CA41-426E-87AE-0F2AAA730C4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10708-A971-4586-9D9C-10B4DEDFB2B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6E45-CA41-426E-87AE-0F2AAA730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010708-A971-4586-9D9C-10B4DEDFB2B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6E45-CA41-426E-87AE-0F2AAA730C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010708-A971-4586-9D9C-10B4DEDFB2B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966E45-CA41-426E-87AE-0F2AAA730C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010708-A971-4586-9D9C-10B4DEDFB2B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966E45-CA41-426E-87AE-0F2AAA730C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	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BRIEF INTERVENTION: QUALITATIVE STUDY OF EXTENT OF KNOWLEDGE AMONG HEALTH WORKERS IN PRIMARY HEALTH CARE CENTERS IN NIGERIA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			  FATIMA ABIOLA POPOOLA</a:t>
            </a:r>
          </a:p>
          <a:p>
            <a:pPr marL="0" indent="0">
              <a:buNone/>
            </a:pPr>
            <a:r>
              <a:rPr lang="en-US" sz="1800" b="1" dirty="0" smtClean="0"/>
              <a:t>			COMMANDER OF NARCOTICS</a:t>
            </a:r>
          </a:p>
          <a:p>
            <a:pPr marL="0" indent="0">
              <a:buNone/>
            </a:pPr>
            <a:r>
              <a:rPr lang="en-US" sz="1800" b="1" dirty="0" smtClean="0"/>
              <a:t>		  NATIONAL DRUG LAW ENFORCEMENT AGENCY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			          ABUJA, NIGERIA</a:t>
            </a:r>
          </a:p>
          <a:p>
            <a:pPr marL="0" indent="0">
              <a:buNone/>
            </a:pPr>
            <a:r>
              <a:rPr lang="en-US" sz="1800" b="1" dirty="0" smtClean="0"/>
              <a:t>			     INEBRIA CONFERENCE</a:t>
            </a:r>
          </a:p>
          <a:p>
            <a:pPr marL="0" indent="0">
              <a:buNone/>
            </a:pPr>
            <a:r>
              <a:rPr lang="en-US" sz="1800" b="1" dirty="0" smtClean="0"/>
              <a:t>		        GREENSBORO, NORTH CAROLINA, USA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			28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-29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SEPTEMBER 2023</a:t>
            </a:r>
            <a:endParaRPr lang="en-US" sz="1800" dirty="0"/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209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esktop\Cover 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1752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dirty="0"/>
              <a:t>The contents of the questionnaire covered the following: Section A: Bio-data of the study participants and working experience while Section B covers: Knowledge of Screening, Brief Intervention and Referral Treatment.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The respondents gave their consent to participate in the study. </a:t>
            </a:r>
            <a:r>
              <a:rPr lang="en-US" sz="2800" dirty="0" smtClean="0"/>
              <a:t>The participants were guided through </a:t>
            </a:r>
            <a:r>
              <a:rPr lang="en-US" sz="2800" dirty="0"/>
              <a:t>each session of the interview and </a:t>
            </a:r>
            <a:r>
              <a:rPr lang="en-US" sz="2800" dirty="0" smtClean="0"/>
              <a:t>questionnaires.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413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91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AND RESULTS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086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4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This study shows that health workers at the local communities are the first contact to provide first aid in the case of health emergencies</a:t>
            </a:r>
          </a:p>
          <a:p>
            <a:r>
              <a:rPr lang="en-US" sz="2400" dirty="0" smtClean="0"/>
              <a:t>They are the first to recognize and diagnose early symptoms of sickness</a:t>
            </a:r>
          </a:p>
          <a:p>
            <a:r>
              <a:rPr lang="en-US" sz="2400" dirty="0" smtClean="0"/>
              <a:t>They are capable of making referrals where necessary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		   CONCLUSION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84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They can detect signs and symptoms of substance use and could be helpful in providing brief intervention where necessary</a:t>
            </a:r>
          </a:p>
          <a:p>
            <a:endParaRPr lang="en-US" sz="2400" dirty="0"/>
          </a:p>
          <a:p>
            <a:r>
              <a:rPr lang="en-US" sz="2400" dirty="0" smtClean="0"/>
              <a:t>With more awareness, they can help the local communities to reduce the impact of substance use in the rural areas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CONCLUSIONS CONTD.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862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More training is required among these health workers to improve brief intervention services within the communities.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6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8"/>
            <a:r>
              <a:rPr lang="en-US" sz="3200" dirty="0" smtClean="0"/>
              <a:t>THANK YOU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4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/>
              <a:t>challenges of inadequate treatment centers </a:t>
            </a:r>
            <a:r>
              <a:rPr lang="en-US" sz="2000" dirty="0" smtClean="0"/>
              <a:t>and </a:t>
            </a:r>
            <a:r>
              <a:rPr lang="en-US" sz="2000" dirty="0"/>
              <a:t>professionals in the field of Addiction necessitated </a:t>
            </a:r>
            <a:r>
              <a:rPr lang="en-US" sz="2000" dirty="0" smtClean="0"/>
              <a:t>the </a:t>
            </a:r>
            <a:r>
              <a:rPr lang="en-US" sz="2000" dirty="0"/>
              <a:t>offspring of various non-professionals </a:t>
            </a:r>
            <a:r>
              <a:rPr lang="en-US" sz="2000" dirty="0" smtClean="0"/>
              <a:t>and </a:t>
            </a:r>
            <a:r>
              <a:rPr lang="en-US" sz="2000" dirty="0" smtClean="0"/>
              <a:t>unapproved </a:t>
            </a:r>
            <a:r>
              <a:rPr lang="en-US" sz="2000" dirty="0"/>
              <a:t>treatment centers in </a:t>
            </a:r>
            <a:r>
              <a:rPr lang="en-US" sz="2000" dirty="0" smtClean="0"/>
              <a:t>the </a:t>
            </a:r>
            <a:r>
              <a:rPr lang="en-US" sz="2000" dirty="0"/>
              <a:t>country. 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The country’s health sector is also battling with inadequate funds to care for its various activities. Only </a:t>
            </a:r>
            <a:r>
              <a:rPr lang="en-US" sz="2000" dirty="0"/>
              <a:t>5.75 per cent of the total budget is allocated to the health sector in the 2023 proposed </a:t>
            </a:r>
            <a:r>
              <a:rPr lang="en-US" sz="2000" dirty="0" smtClean="0"/>
              <a:t>budget, although this is step further from  the past </a:t>
            </a:r>
            <a:r>
              <a:rPr lang="en-US" sz="2000" dirty="0" smtClean="0"/>
              <a:t>allocation, </a:t>
            </a:r>
            <a:r>
              <a:rPr lang="en-US" sz="2000" dirty="0" smtClean="0"/>
              <a:t>it is not enough to solve the enormous health  challenges of the country.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			BACKGROUND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74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endParaRPr lang="en-US" sz="2400" dirty="0"/>
          </a:p>
          <a:p>
            <a:pPr algn="just">
              <a:buFont typeface="Wingdings" pitchFamily="2" charset="2"/>
              <a:buChar char="q"/>
            </a:pPr>
            <a:r>
              <a:rPr lang="en-US" sz="2800" dirty="0"/>
              <a:t>Issues </a:t>
            </a:r>
            <a:r>
              <a:rPr lang="en-US" sz="2800" dirty="0" smtClean="0"/>
              <a:t>arising </a:t>
            </a:r>
            <a:r>
              <a:rPr lang="en-US" sz="2800" dirty="0"/>
              <a:t>from substance use </a:t>
            </a:r>
            <a:r>
              <a:rPr lang="en-US" sz="2800" dirty="0" smtClean="0"/>
              <a:t>are</a:t>
            </a:r>
            <a:r>
              <a:rPr lang="en-US" sz="2800" dirty="0" smtClean="0"/>
              <a:t> challenges </a:t>
            </a:r>
            <a:r>
              <a:rPr lang="en-US" sz="2800" dirty="0"/>
              <a:t>being </a:t>
            </a:r>
            <a:r>
              <a:rPr lang="en-US" sz="2800" dirty="0" smtClean="0"/>
              <a:t>faced especially at the local communities</a:t>
            </a:r>
            <a:r>
              <a:rPr lang="en-US" sz="28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/>
              <a:t>With a prevalence rate of 14.3% of the population using drugs according to 2018 household survey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/>
              <a:t>It is evident that there is a drug problem  in Nigeria</a:t>
            </a:r>
            <a:endParaRPr lang="en-US" sz="2800" dirty="0" smtClean="0"/>
          </a:p>
          <a:p>
            <a:pPr algn="just"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endParaRPr lang="en-US" sz="2400" dirty="0"/>
          </a:p>
          <a:p>
            <a:pPr algn="just"/>
            <a:endParaRPr lang="en-US" sz="2400" dirty="0" smtClean="0"/>
          </a:p>
          <a:p>
            <a:pPr marL="109728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94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800" dirty="0"/>
              <a:t>Primary health care facilities which are the closest to the communities are almost not working due to the dilapidated structures and  professional resources</a:t>
            </a:r>
            <a:r>
              <a:rPr lang="en-US" sz="2800" dirty="0" smtClean="0"/>
              <a:t>.</a:t>
            </a:r>
          </a:p>
          <a:p>
            <a:pPr marL="109728" indent="0">
              <a:buNone/>
            </a:pPr>
            <a:endParaRPr lang="en-US" sz="2800" dirty="0" smtClean="0"/>
          </a:p>
          <a:p>
            <a:r>
              <a:rPr lang="en-US" sz="2800" dirty="0"/>
              <a:t>They are of a great help where there is the need for </a:t>
            </a:r>
            <a:r>
              <a:rPr lang="en-US" sz="2800" dirty="0" smtClean="0"/>
              <a:t>referrals for </a:t>
            </a:r>
            <a:r>
              <a:rPr lang="en-US" sz="2800" dirty="0"/>
              <a:t>more </a:t>
            </a:r>
            <a:r>
              <a:rPr lang="en-US" sz="2800" dirty="0" smtClean="0"/>
              <a:t>severe case </a:t>
            </a:r>
            <a:r>
              <a:rPr lang="en-US" sz="2800" dirty="0"/>
              <a:t>in more specialized </a:t>
            </a:r>
            <a:r>
              <a:rPr lang="en-US" sz="2800" dirty="0" smtClean="0"/>
              <a:t>health care services.</a:t>
            </a:r>
          </a:p>
          <a:p>
            <a:endParaRPr lang="en-US" sz="2800" dirty="0"/>
          </a:p>
          <a:p>
            <a:r>
              <a:rPr lang="en-US" sz="2800" dirty="0"/>
              <a:t>They are affordable, assessable and available in rural communities. </a:t>
            </a:r>
          </a:p>
          <a:p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592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The primary health care system operates at the local community level to cater for health issues that are not emergencies in nature; it serves as a first point of call to prevent and manage health issues within the community.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Primary </a:t>
            </a:r>
            <a:r>
              <a:rPr lang="en-US" sz="2400" dirty="0" smtClean="0"/>
              <a:t>health </a:t>
            </a:r>
            <a:r>
              <a:rPr lang="en-US" sz="2400" dirty="0"/>
              <a:t>c</a:t>
            </a:r>
            <a:r>
              <a:rPr lang="en-US" sz="2400" dirty="0" smtClean="0"/>
              <a:t>are </a:t>
            </a:r>
            <a:r>
              <a:rPr lang="en-US" sz="2400" dirty="0"/>
              <a:t>c</a:t>
            </a:r>
            <a:r>
              <a:rPr lang="en-US" sz="2400" dirty="0" smtClean="0"/>
              <a:t>enters serve </a:t>
            </a:r>
            <a:r>
              <a:rPr lang="en-US" sz="2400" dirty="0"/>
              <a:t>the </a:t>
            </a:r>
            <a:r>
              <a:rPr lang="en-US" sz="2400" dirty="0" smtClean="0"/>
              <a:t>individuals and  </a:t>
            </a:r>
            <a:r>
              <a:rPr lang="en-US" sz="2400" dirty="0"/>
              <a:t>families </a:t>
            </a:r>
            <a:r>
              <a:rPr lang="en-US" sz="2400" dirty="0" smtClean="0"/>
              <a:t>within the communities.</a:t>
            </a:r>
          </a:p>
          <a:p>
            <a:pPr marL="109728" indent="0">
              <a:buNone/>
            </a:pPr>
            <a:r>
              <a:rPr lang="en-US" sz="24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endParaRPr lang="en-US" sz="800" dirty="0"/>
          </a:p>
          <a:p>
            <a:pPr marL="109728" indent="0">
              <a:buNone/>
            </a:pPr>
            <a:r>
              <a:rPr lang="en-US" sz="1800" dirty="0" smtClean="0"/>
              <a:t>Picture Showing the Dearth of a Primary Health Care Center and </a:t>
            </a:r>
            <a:r>
              <a:rPr lang="en-US" sz="1800" dirty="0"/>
              <a:t>e</a:t>
            </a:r>
            <a:r>
              <a:rPr lang="en-US" sz="1800" dirty="0" smtClean="0"/>
              <a:t>fforts to make them </a:t>
            </a:r>
            <a:r>
              <a:rPr lang="en-US" sz="1800" dirty="0"/>
              <a:t>w</a:t>
            </a:r>
            <a:r>
              <a:rPr lang="en-US" sz="1800" dirty="0" smtClean="0"/>
              <a:t>ork </a:t>
            </a:r>
            <a:r>
              <a:rPr lang="en-US" sz="1800" dirty="0"/>
              <a:t>i</a:t>
            </a:r>
            <a:r>
              <a:rPr lang="en-US" sz="1800" dirty="0" smtClean="0"/>
              <a:t>n </a:t>
            </a:r>
            <a:r>
              <a:rPr lang="en-US" sz="1800" dirty="0"/>
              <a:t>s</a:t>
            </a:r>
            <a:r>
              <a:rPr lang="en-US" sz="1800" dirty="0" smtClean="0"/>
              <a:t>ome parts </a:t>
            </a:r>
            <a:r>
              <a:rPr lang="en-US" sz="1800" dirty="0"/>
              <a:t>o</a:t>
            </a:r>
            <a:r>
              <a:rPr lang="en-US" sz="1800" dirty="0" smtClean="0"/>
              <a:t>f Nigeria</a:t>
            </a:r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endParaRPr lang="en-US" sz="800" dirty="0" smtClean="0"/>
          </a:p>
          <a:p>
            <a:pPr marL="109728" indent="0">
              <a:buNone/>
            </a:pPr>
            <a:endParaRPr lang="en-US" sz="24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991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2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The last household survey of 2018 in Nigeria indicated about 14.3% representing 14.4 million people between the ages of 15-64 years have used drugs in the past year.</a:t>
            </a:r>
          </a:p>
          <a:p>
            <a:r>
              <a:rPr lang="en-US" sz="2400" dirty="0" smtClean="0"/>
              <a:t>This is higher than the 2015, 5% global prevalence  of 5.6% </a:t>
            </a:r>
          </a:p>
          <a:p>
            <a:r>
              <a:rPr lang="en-US" sz="2400" dirty="0" smtClean="0"/>
              <a:t>The need to face the reality of the extent of drug use and to help people who have little or no issues concerning their substance use.</a:t>
            </a:r>
            <a:endParaRPr lang="en-US" sz="2400" dirty="0"/>
          </a:p>
          <a:p>
            <a:endParaRPr lang="en-US" sz="2400" dirty="0" smtClean="0"/>
          </a:p>
          <a:p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			</a:t>
            </a:r>
            <a:r>
              <a:rPr lang="en-US" sz="4000" dirty="0" smtClean="0"/>
              <a:t>RATIONALE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23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sz="2400" dirty="0" smtClean="0"/>
              <a:t>The need for primary health care workers to help drug users in the communities and make referrals where necessary.</a:t>
            </a:r>
          </a:p>
          <a:p>
            <a:r>
              <a:rPr lang="en-US" sz="2400" dirty="0" smtClean="0"/>
              <a:t>To assess the extent of knowledge of Brief Intervention among health workers within the communities.</a:t>
            </a:r>
          </a:p>
          <a:p>
            <a:r>
              <a:rPr lang="en-US" sz="2400" dirty="0" smtClean="0"/>
              <a:t>To determine areas where policy makers could help the community by training PHC workers on Brief Intervention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17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Semi-structured </a:t>
            </a:r>
            <a:r>
              <a:rPr lang="en-US" sz="2800" dirty="0" smtClean="0"/>
              <a:t>and  </a:t>
            </a:r>
            <a:r>
              <a:rPr lang="en-US" sz="2800" dirty="0"/>
              <a:t>self-administered questionnaires with open and closed options were used to obtain demographic </a:t>
            </a:r>
            <a:r>
              <a:rPr lang="en-US" sz="2800" dirty="0" smtClean="0"/>
              <a:t>data of the participants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Semi structured Interview method was also used to collect information from </a:t>
            </a:r>
            <a:r>
              <a:rPr lang="en-US" sz="2800" dirty="0"/>
              <a:t>the </a:t>
            </a:r>
            <a:r>
              <a:rPr lang="en-US" sz="2800" dirty="0" smtClean="0"/>
              <a:t>participants</a:t>
            </a:r>
            <a:r>
              <a:rPr lang="en-US" sz="2000" dirty="0" smtClean="0"/>
              <a:t>.</a:t>
            </a:r>
          </a:p>
          <a:p>
            <a:pPr marL="109728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METHODS OF DATA COLLECTION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09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431</TotalTime>
  <Words>596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PowerPoint Presentation</vt:lpstr>
      <vt:lpstr>   BACKGROUND</vt:lpstr>
      <vt:lpstr>PowerPoint Presentation</vt:lpstr>
      <vt:lpstr>PowerPoint Presentation</vt:lpstr>
      <vt:lpstr>PowerPoint Presentation</vt:lpstr>
      <vt:lpstr>PowerPoint Presentation</vt:lpstr>
      <vt:lpstr>   RATIONALE</vt:lpstr>
      <vt:lpstr>PowerPoint Presentation</vt:lpstr>
      <vt:lpstr> METHODS OF DATA COLLECTION </vt:lpstr>
      <vt:lpstr>PowerPoint Presentation</vt:lpstr>
      <vt:lpstr>ANALYSIS AND RESULTS</vt:lpstr>
      <vt:lpstr>     CONCLUSION</vt:lpstr>
      <vt:lpstr>CONCLUSIONS CONTD.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2023-09-08T13:08:16Z</dcterms:created>
  <dcterms:modified xsi:type="dcterms:W3CDTF">2023-09-19T21:26:07Z</dcterms:modified>
</cp:coreProperties>
</file>